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301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5" r:id="rId13"/>
    <p:sldId id="268" r:id="rId14"/>
    <p:sldId id="269" r:id="rId15"/>
    <p:sldId id="270" r:id="rId16"/>
    <p:sldId id="271" r:id="rId17"/>
    <p:sldId id="284" r:id="rId18"/>
    <p:sldId id="272" r:id="rId19"/>
    <p:sldId id="273" r:id="rId20"/>
    <p:sldId id="274" r:id="rId21"/>
    <p:sldId id="302" r:id="rId22"/>
    <p:sldId id="275" r:id="rId23"/>
    <p:sldId id="276" r:id="rId24"/>
    <p:sldId id="277" r:id="rId25"/>
    <p:sldId id="278" r:id="rId26"/>
    <p:sldId id="286" r:id="rId27"/>
    <p:sldId id="287" r:id="rId28"/>
    <p:sldId id="289" r:id="rId29"/>
    <p:sldId id="288" r:id="rId30"/>
    <p:sldId id="292" r:id="rId31"/>
    <p:sldId id="293" r:id="rId32"/>
    <p:sldId id="294" r:id="rId33"/>
    <p:sldId id="296" r:id="rId34"/>
    <p:sldId id="298" r:id="rId35"/>
    <p:sldId id="300" r:id="rId3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15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ytuł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16" name="Symbol zastępczy daty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2014-07-27</a:t>
            </a:fld>
            <a:endParaRPr lang="pl-PL"/>
          </a:p>
        </p:txBody>
      </p:sp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5" name="Symbol zastępczy numeru slajd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2014-07-27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2014-07-27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ytuł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7" name="Symbol zastępczy zawartości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5" name="Symbol zastępczy daty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2014-07-27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ymbol zastępczy tekstu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9" name="Symbol zastępczy daty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2014-07-27</a:t>
            </a:fld>
            <a:endParaRPr lang="pl-PL"/>
          </a:p>
        </p:txBody>
      </p:sp>
      <p:sp>
        <p:nvSpPr>
          <p:cNvPr id="11" name="Symbol zastępczy stopki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ytuł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4" name="Symbol zastępczy zawartości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1" name="Symbol zastępczy daty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2014-07-27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1" name="Symbol zastępczy numeru slajd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ytuł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25" name="Symbol zastępczy tekstu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8" name="Symbol zastępczy zawartości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2014-07-27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Łącznik prosty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ytuł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2" name="Symbol zastępczy daty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2014-07-27</a:t>
            </a:fld>
            <a:endParaRPr lang="pl-PL"/>
          </a:p>
        </p:txBody>
      </p:sp>
      <p:sp>
        <p:nvSpPr>
          <p:cNvPr id="21" name="Symbol zastępczy stopki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2014-07-27</a:t>
            </a:fld>
            <a:endParaRPr lang="pl-PL"/>
          </a:p>
        </p:txBody>
      </p:sp>
      <p:sp>
        <p:nvSpPr>
          <p:cNvPr id="24" name="Symbol zastępczy stopki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Łącznik prosty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ytuł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6" name="Symbol zastępczy tekstu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4" name="Symbol zastępczy zawartości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5" name="Symbol zastępczy daty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2014-07-27</a:t>
            </a:fld>
            <a:endParaRPr lang="pl-PL"/>
          </a:p>
        </p:txBody>
      </p:sp>
      <p:sp>
        <p:nvSpPr>
          <p:cNvPr id="29" name="Symbol zastępczy stopki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obrazu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2014-07-27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1" name="Symbol zastępczy numeru slajd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7" name="Tytuł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6" name="Symbol zastępczy tekstu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Symbol zastępczy tekstu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1" name="Symbol zastępczy daty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6221E02-25CB-4963-84BC-0813985E7D90}" type="datetimeFigureOut">
              <a:rPr lang="pl-PL" smtClean="0"/>
              <a:pPr/>
              <a:t>2014-07-27</a:t>
            </a:fld>
            <a:endParaRPr lang="pl-PL"/>
          </a:p>
        </p:txBody>
      </p:sp>
      <p:sp>
        <p:nvSpPr>
          <p:cNvPr id="28" name="Symbol zastępczy stopki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tytułu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Łącznik prosty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ctrTitle"/>
          </p:nvPr>
        </p:nvSpPr>
        <p:spPr>
          <a:xfrm>
            <a:off x="685800" y="2204864"/>
            <a:ext cx="7772400" cy="2304256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700" b="1" dirty="0" smtClean="0">
                <a:solidFill>
                  <a:srgbClr val="FF0000"/>
                </a:solidFill>
              </a:rPr>
              <a:t>Projekt ”</a:t>
            </a:r>
            <a:r>
              <a:rPr lang="pl-PL" sz="2700" b="1" i="1" dirty="0" smtClean="0">
                <a:solidFill>
                  <a:srgbClr val="FF0000"/>
                </a:solidFill>
              </a:rPr>
              <a:t>Wymiana doświadczeń nauczycieli  </a:t>
            </a:r>
            <a:br>
              <a:rPr lang="pl-PL" sz="2700" b="1" i="1" dirty="0" smtClean="0">
                <a:solidFill>
                  <a:srgbClr val="FF0000"/>
                </a:solidFill>
              </a:rPr>
            </a:br>
            <a:r>
              <a:rPr lang="pl-PL" sz="2700" b="1" i="1" dirty="0" smtClean="0">
                <a:solidFill>
                  <a:srgbClr val="FF0000"/>
                </a:solidFill>
              </a:rPr>
              <a:t>i kadry zarządzającej w zakresie kształcenia zawodowego dorosłych          </a:t>
            </a:r>
            <a:br>
              <a:rPr lang="pl-PL" sz="2700" b="1" i="1" dirty="0" smtClean="0">
                <a:solidFill>
                  <a:srgbClr val="FF0000"/>
                </a:solidFill>
              </a:rPr>
            </a:br>
            <a:r>
              <a:rPr lang="pl-PL" sz="2700" b="1" i="1" dirty="0" smtClean="0">
                <a:solidFill>
                  <a:srgbClr val="FF0000"/>
                </a:solidFill>
              </a:rPr>
              <a:t>z wykorzystaniem platformy </a:t>
            </a:r>
            <a:r>
              <a:rPr lang="pl-PL" sz="2700" b="1" i="1" dirty="0" err="1" smtClean="0">
                <a:solidFill>
                  <a:srgbClr val="FF0000"/>
                </a:solidFill>
              </a:rPr>
              <a:t>e-learningowej</a:t>
            </a:r>
            <a:r>
              <a:rPr lang="pl-PL" sz="2700" b="1" i="1" dirty="0" smtClean="0">
                <a:solidFill>
                  <a:srgbClr val="FF0000"/>
                </a:solidFill>
              </a:rPr>
              <a:t>” </a:t>
            </a:r>
            <a:r>
              <a:rPr lang="pl-PL" sz="3200" dirty="0" smtClean="0">
                <a:solidFill>
                  <a:srgbClr val="FF0000"/>
                </a:solidFill>
              </a:rPr>
              <a:t/>
            </a:r>
            <a:br>
              <a:rPr lang="pl-PL" sz="3200" dirty="0" smtClean="0">
                <a:solidFill>
                  <a:srgbClr val="FF0000"/>
                </a:solidFill>
              </a:rPr>
            </a:br>
            <a:endParaRPr lang="pl-PL" sz="3200" dirty="0"/>
          </a:p>
        </p:txBody>
      </p:sp>
      <p:sp>
        <p:nvSpPr>
          <p:cNvPr id="6" name="Podtytuł 5"/>
          <p:cNvSpPr>
            <a:spLocks noGrp="1"/>
          </p:cNvSpPr>
          <p:nvPr>
            <p:ph type="subTitle" idx="1"/>
          </p:nvPr>
        </p:nvSpPr>
        <p:spPr>
          <a:xfrm>
            <a:off x="683568" y="4653136"/>
            <a:ext cx="7992888" cy="1872208"/>
          </a:xfrm>
        </p:spPr>
        <p:txBody>
          <a:bodyPr>
            <a:normAutofit fontScale="77500" lnSpcReduction="20000"/>
          </a:bodyPr>
          <a:lstStyle/>
          <a:p>
            <a:pPr algn="l">
              <a:defRPr/>
            </a:pPr>
            <a:r>
              <a:rPr lang="pl-PL" sz="3200" b="1" dirty="0" smtClean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PALERMO/SYCYLIA/WŁOCHY</a:t>
            </a:r>
          </a:p>
          <a:p>
            <a:pPr algn="l">
              <a:defRPr/>
            </a:pPr>
            <a:r>
              <a:rPr lang="pl-PL" sz="3200" b="1" dirty="0" smtClean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19-26.10.2013</a:t>
            </a:r>
          </a:p>
          <a:p>
            <a:pPr>
              <a:defRPr/>
            </a:pPr>
            <a:endParaRPr lang="pl-PL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>
              <a:defRPr/>
            </a:pPr>
            <a:endParaRPr lang="pl-PL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defRPr/>
            </a:pPr>
            <a:r>
              <a:rPr lang="pl-PL" sz="23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Projekt został zrealizowany przy wsparciu finansowym Komisji Europejskiej  w ramach programu „Uczenie się przez całe życie</a:t>
            </a:r>
            <a:endParaRPr lang="pl-PL" sz="2300" b="1" i="1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>
              <a:defRPr/>
            </a:pPr>
            <a:endParaRPr lang="pl-PL" b="1" dirty="0" smtClean="0">
              <a:solidFill>
                <a:srgbClr val="FF0000"/>
              </a:solidFill>
            </a:endParaRPr>
          </a:p>
          <a:p>
            <a:endParaRPr lang="pl-PL" dirty="0"/>
          </a:p>
        </p:txBody>
      </p:sp>
      <p:pic>
        <p:nvPicPr>
          <p:cNvPr id="4" name="Obraz 4" descr="leonard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5350" y="620713"/>
            <a:ext cx="759777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00B050"/>
                </a:solidFill>
              </a:rPr>
              <a:t>Sycylia-obszary górzyste</a:t>
            </a:r>
            <a:endParaRPr lang="pl-PL" dirty="0">
              <a:solidFill>
                <a:srgbClr val="00B05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04800" y="1554162"/>
            <a:ext cx="8371656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pl-PL" dirty="0" smtClean="0"/>
              <a:t>	</a:t>
            </a:r>
            <a:r>
              <a:rPr lang="pl-PL" sz="2000" b="1" dirty="0" smtClean="0"/>
              <a:t>Najbardziej znana jest </a:t>
            </a:r>
            <a:r>
              <a:rPr lang="pl-PL" sz="2000" b="1" dirty="0" smtClean="0">
                <a:solidFill>
                  <a:srgbClr val="FF0000"/>
                </a:solidFill>
              </a:rPr>
              <a:t>góra Etna</a:t>
            </a:r>
            <a:r>
              <a:rPr lang="pl-PL" sz="2000" b="1" dirty="0" smtClean="0"/>
              <a:t>, najwyższy szczyt w całej Sycylii, wznoszący się na wysokość </a:t>
            </a:r>
            <a:r>
              <a:rPr lang="pl-PL" sz="2000" b="1" dirty="0" smtClean="0">
                <a:solidFill>
                  <a:srgbClr val="FF0000"/>
                </a:solidFill>
              </a:rPr>
              <a:t>3323 m n.p.m.</a:t>
            </a:r>
            <a:r>
              <a:rPr lang="pl-PL" sz="2000" b="1" dirty="0" smtClean="0"/>
              <a:t> Jest to równocześnie najwyższy </a:t>
            </a:r>
            <a:r>
              <a:rPr lang="pl-PL" sz="2000" b="1" dirty="0" smtClean="0">
                <a:solidFill>
                  <a:srgbClr val="FF0000"/>
                </a:solidFill>
              </a:rPr>
              <a:t>aktywny wulkan</a:t>
            </a:r>
            <a:r>
              <a:rPr lang="pl-PL" sz="2000" b="1" dirty="0" smtClean="0"/>
              <a:t> w całej Europie. Dalej na południowym wschodzie znajduje się niższe pasmo górskie </a:t>
            </a:r>
            <a:r>
              <a:rPr lang="pl-PL" sz="2000" b="1" dirty="0" smtClean="0">
                <a:solidFill>
                  <a:srgbClr val="FF0000"/>
                </a:solidFill>
              </a:rPr>
              <a:t>Monti </a:t>
            </a:r>
            <a:r>
              <a:rPr lang="pl-PL" sz="2000" b="1" dirty="0" err="1" smtClean="0">
                <a:solidFill>
                  <a:srgbClr val="FF0000"/>
                </a:solidFill>
              </a:rPr>
              <a:t>Iblei</a:t>
            </a:r>
            <a:r>
              <a:rPr lang="pl-PL" sz="2000" b="1" dirty="0" smtClean="0">
                <a:solidFill>
                  <a:srgbClr val="FF0000"/>
                </a:solidFill>
              </a:rPr>
              <a:t> (986 m n.p.m.). </a:t>
            </a:r>
            <a:endParaRPr lang="pl-PL" sz="2000" b="1" dirty="0" smtClean="0">
              <a:solidFill>
                <a:srgbClr val="FF0000"/>
              </a:solidFill>
            </a:endParaRPr>
          </a:p>
          <a:p>
            <a:pPr algn="just">
              <a:buNone/>
            </a:pPr>
            <a:r>
              <a:rPr lang="pl-PL" sz="2000" b="1" dirty="0" smtClean="0">
                <a:solidFill>
                  <a:srgbClr val="FF0000"/>
                </a:solidFill>
              </a:rPr>
              <a:t> </a:t>
            </a:r>
            <a:r>
              <a:rPr lang="pl-PL" sz="2000" b="1" dirty="0" smtClean="0">
                <a:solidFill>
                  <a:srgbClr val="FF0000"/>
                </a:solidFill>
              </a:rPr>
              <a:t>    </a:t>
            </a:r>
            <a:r>
              <a:rPr lang="pl-PL" sz="2000" b="1" dirty="0" smtClean="0"/>
              <a:t>Północna </a:t>
            </a:r>
            <a:r>
              <a:rPr lang="pl-PL" sz="2000" b="1" dirty="0" smtClean="0"/>
              <a:t>część wyspy to głównie łańcuchy będące </a:t>
            </a:r>
            <a:r>
              <a:rPr lang="pl-PL" sz="2000" b="1" dirty="0" smtClean="0">
                <a:solidFill>
                  <a:srgbClr val="FF0000"/>
                </a:solidFill>
              </a:rPr>
              <a:t>przedłużeniem Apeninów</a:t>
            </a:r>
            <a:r>
              <a:rPr lang="pl-PL" sz="2000" b="1" dirty="0" smtClean="0"/>
              <a:t> takie jak </a:t>
            </a:r>
            <a:r>
              <a:rPr lang="pl-PL" sz="2000" b="1" dirty="0" smtClean="0">
                <a:solidFill>
                  <a:srgbClr val="FF0000"/>
                </a:solidFill>
              </a:rPr>
              <a:t>Monti </a:t>
            </a:r>
            <a:r>
              <a:rPr lang="pl-PL" sz="2000" b="1" dirty="0" err="1" smtClean="0">
                <a:solidFill>
                  <a:srgbClr val="FF0000"/>
                </a:solidFill>
              </a:rPr>
              <a:t>Peloritani</a:t>
            </a:r>
            <a:r>
              <a:rPr lang="pl-PL" sz="2000" b="1" dirty="0" smtClean="0">
                <a:solidFill>
                  <a:srgbClr val="FF0000"/>
                </a:solidFill>
              </a:rPr>
              <a:t>, Monti </a:t>
            </a:r>
            <a:r>
              <a:rPr lang="pl-PL" sz="2000" b="1" dirty="0" err="1" smtClean="0">
                <a:solidFill>
                  <a:srgbClr val="FF0000"/>
                </a:solidFill>
              </a:rPr>
              <a:t>Madonie</a:t>
            </a:r>
            <a:r>
              <a:rPr lang="pl-PL" sz="2000" b="1" dirty="0" smtClean="0">
                <a:solidFill>
                  <a:srgbClr val="FF0000"/>
                </a:solidFill>
              </a:rPr>
              <a:t> i Monti </a:t>
            </a:r>
            <a:r>
              <a:rPr lang="pl-PL" sz="2000" b="1" dirty="0" err="1" smtClean="0">
                <a:solidFill>
                  <a:srgbClr val="FF0000"/>
                </a:solidFill>
              </a:rPr>
              <a:t>Nebrodi</a:t>
            </a:r>
            <a:r>
              <a:rPr lang="pl-PL" sz="2000" b="1" dirty="0" smtClean="0">
                <a:solidFill>
                  <a:srgbClr val="FF0000"/>
                </a:solidFill>
              </a:rPr>
              <a:t>.</a:t>
            </a:r>
            <a:r>
              <a:rPr lang="pl-PL" sz="2000" b="1" dirty="0" smtClean="0"/>
              <a:t> </a:t>
            </a:r>
            <a:endParaRPr lang="pl-PL" sz="2000" b="1" dirty="0" smtClean="0"/>
          </a:p>
          <a:p>
            <a:pPr algn="just">
              <a:buNone/>
            </a:pPr>
            <a:r>
              <a:rPr lang="pl-PL" sz="2000" b="1" dirty="0" smtClean="0"/>
              <a:t> </a:t>
            </a:r>
            <a:r>
              <a:rPr lang="pl-PL" sz="2000" b="1" dirty="0" smtClean="0"/>
              <a:t>    </a:t>
            </a:r>
            <a:r>
              <a:rPr lang="pl-PL" sz="2000" b="1" dirty="0" smtClean="0"/>
              <a:t>W </a:t>
            </a:r>
            <a:r>
              <a:rPr lang="pl-PL" sz="2000" b="1" dirty="0" smtClean="0"/>
              <a:t>północno-zachodniej części wybrzeża znajduje się góra </a:t>
            </a:r>
            <a:r>
              <a:rPr lang="pl-PL" sz="2000" b="1" dirty="0" err="1" smtClean="0">
                <a:solidFill>
                  <a:srgbClr val="FF0000"/>
                </a:solidFill>
              </a:rPr>
              <a:t>Sparagio</a:t>
            </a:r>
            <a:r>
              <a:rPr lang="pl-PL" sz="2000" b="1" dirty="0" smtClean="0">
                <a:solidFill>
                  <a:srgbClr val="FF0000"/>
                </a:solidFill>
              </a:rPr>
              <a:t> </a:t>
            </a:r>
            <a:r>
              <a:rPr lang="pl-PL" sz="2000" b="1" dirty="0" smtClean="0">
                <a:solidFill>
                  <a:srgbClr val="FF0000"/>
                </a:solidFill>
              </a:rPr>
              <a:t>                        </a:t>
            </a:r>
            <a:r>
              <a:rPr lang="pl-PL" sz="2000" b="1" dirty="0" smtClean="0"/>
              <a:t>o </a:t>
            </a:r>
            <a:r>
              <a:rPr lang="pl-PL" sz="2000" b="1" dirty="0" smtClean="0"/>
              <a:t>wysokości 1110 m n.p.m.</a:t>
            </a:r>
          </a:p>
          <a:p>
            <a:endParaRPr lang="pl-PL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00B050"/>
                </a:solidFill>
              </a:rPr>
              <a:t>Etna</a:t>
            </a:r>
            <a:endParaRPr lang="pl-PL" dirty="0">
              <a:solidFill>
                <a:srgbClr val="00B050"/>
              </a:solidFill>
            </a:endParaRPr>
          </a:p>
        </p:txBody>
      </p:sp>
      <p:pic>
        <p:nvPicPr>
          <p:cNvPr id="4" name="irc_mi" descr="http://www.hoteljonic.com/wp-content/uploads/2011/07/etna-volcano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74834" y="1554163"/>
            <a:ext cx="8146732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stokąt 4"/>
          <p:cNvSpPr/>
          <p:nvPr/>
        </p:nvSpPr>
        <p:spPr>
          <a:xfrm>
            <a:off x="2286000" y="6165304"/>
            <a:ext cx="45720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100" i="1" dirty="0" smtClean="0"/>
              <a:t>Źródło: http</a:t>
            </a:r>
            <a:r>
              <a:rPr lang="pl-PL" sz="1100" i="1" dirty="0" smtClean="0"/>
              <a:t>://travelioo.com/images/italy/mount-etna</a:t>
            </a:r>
            <a:endParaRPr lang="pl-PL" sz="11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00B050"/>
                </a:solidFill>
              </a:rPr>
              <a:t>Etna</a:t>
            </a:r>
            <a:endParaRPr lang="pl-PL" dirty="0">
              <a:solidFill>
                <a:srgbClr val="00B05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268760"/>
            <a:ext cx="8280920" cy="1368152"/>
          </a:xfrm>
        </p:spPr>
        <p:txBody>
          <a:bodyPr>
            <a:normAutofit fontScale="25000" lnSpcReduction="20000"/>
          </a:bodyPr>
          <a:lstStyle/>
          <a:p>
            <a:pPr algn="just">
              <a:buNone/>
            </a:pPr>
            <a:r>
              <a:rPr lang="pl-PL" dirty="0" smtClean="0"/>
              <a:t>   </a:t>
            </a:r>
          </a:p>
          <a:p>
            <a:pPr algn="just">
              <a:buNone/>
            </a:pPr>
            <a:endParaRPr lang="pl-PL" b="1" dirty="0" smtClean="0"/>
          </a:p>
          <a:p>
            <a:pPr algn="just">
              <a:buNone/>
            </a:pPr>
            <a:r>
              <a:rPr lang="pl-PL" b="1" dirty="0" smtClean="0"/>
              <a:t>	</a:t>
            </a:r>
            <a:r>
              <a:rPr lang="pl-PL" sz="8000" b="1" dirty="0" smtClean="0"/>
              <a:t>Z 6 aktywnych włoskich wulkanów, aż 3 znajdują się na Sycylii. Najpopularniejszy z nich to wspomniany już wulkan </a:t>
            </a:r>
            <a:r>
              <a:rPr lang="pl-PL" sz="8000" b="1" dirty="0" smtClean="0">
                <a:solidFill>
                  <a:srgbClr val="FF0000"/>
                </a:solidFill>
              </a:rPr>
              <a:t>Etna</a:t>
            </a:r>
            <a:r>
              <a:rPr lang="pl-PL" sz="8000" b="1" dirty="0" smtClean="0"/>
              <a:t>, aktywny od </a:t>
            </a:r>
            <a:r>
              <a:rPr lang="pl-PL" sz="8000" b="1" dirty="0" smtClean="0">
                <a:solidFill>
                  <a:srgbClr val="FF0000"/>
                </a:solidFill>
              </a:rPr>
              <a:t>550 tys. lat. W roku 2013r. został wpisany na listę światowego dziedzictwa UNESCO</a:t>
            </a:r>
          </a:p>
          <a:p>
            <a:pPr>
              <a:buNone/>
            </a:pPr>
            <a:endParaRPr lang="pl-PL" sz="9600" dirty="0" smtClean="0"/>
          </a:p>
          <a:p>
            <a:pPr>
              <a:buNone/>
            </a:pPr>
            <a:endParaRPr lang="pl-PL" dirty="0"/>
          </a:p>
        </p:txBody>
      </p:sp>
      <p:pic>
        <p:nvPicPr>
          <p:cNvPr id="4" name="irc_mi" descr="http://earth.eo.esa.int/ewarchive/volcanoes/etna_vo_nov06/_images/mount_etna-encmap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708920"/>
            <a:ext cx="5544616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00B050"/>
                </a:solidFill>
              </a:rPr>
              <a:t>Rzeki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11560" y="1600201"/>
            <a:ext cx="8075240" cy="3124944"/>
          </a:xfrm>
        </p:spPr>
        <p:txBody>
          <a:bodyPr/>
          <a:lstStyle/>
          <a:p>
            <a:pPr algn="just">
              <a:buNone/>
            </a:pPr>
            <a:r>
              <a:rPr lang="pl-PL" dirty="0" smtClean="0"/>
              <a:t>  	</a:t>
            </a:r>
            <a:r>
              <a:rPr lang="pl-PL" sz="2000" b="1" dirty="0" smtClean="0"/>
              <a:t>Sieć rzeczna Włoch jest gęsta, zwłaszcza w części północnej.</a:t>
            </a:r>
          </a:p>
          <a:p>
            <a:pPr algn="just">
              <a:buNone/>
            </a:pPr>
            <a:r>
              <a:rPr lang="pl-PL" sz="2000" b="1" dirty="0" smtClean="0"/>
              <a:t>	Najdłuższe rzeki Półwyspu Apenińskiego to </a:t>
            </a:r>
            <a:r>
              <a:rPr lang="pl-PL" sz="2000" b="1" dirty="0" smtClean="0">
                <a:solidFill>
                  <a:srgbClr val="FF0000"/>
                </a:solidFill>
              </a:rPr>
              <a:t>Tyber (405km</a:t>
            </a:r>
            <a:r>
              <a:rPr lang="pl-PL" sz="2000" b="1" dirty="0" smtClean="0">
                <a:solidFill>
                  <a:srgbClr val="FF0000"/>
                </a:solidFill>
              </a:rPr>
              <a:t>), </a:t>
            </a:r>
            <a:r>
              <a:rPr lang="pl-PL" sz="2000" b="1" dirty="0" smtClean="0"/>
              <a:t>Arno, Reno, </a:t>
            </a:r>
            <a:r>
              <a:rPr lang="pl-PL" sz="2000" b="1" dirty="0" err="1" smtClean="0"/>
              <a:t>Ombrone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Volturno</a:t>
            </a:r>
            <a:r>
              <a:rPr lang="pl-PL" sz="2000" b="1" dirty="0" smtClean="0"/>
              <a:t>, a na </a:t>
            </a:r>
            <a:r>
              <a:rPr lang="pl-PL" sz="2000" b="1" dirty="0" smtClean="0"/>
              <a:t>Sycylii - </a:t>
            </a:r>
            <a:r>
              <a:rPr lang="pl-PL" sz="2000" b="1" dirty="0" smtClean="0">
                <a:solidFill>
                  <a:srgbClr val="FF0000"/>
                </a:solidFill>
              </a:rPr>
              <a:t>Salso</a:t>
            </a:r>
            <a:r>
              <a:rPr lang="pl-PL" sz="2000" b="1" dirty="0" smtClean="0"/>
              <a:t> </a:t>
            </a:r>
            <a:r>
              <a:rPr lang="pl-PL" sz="2000" b="1" dirty="0" smtClean="0"/>
              <a:t>oraz na </a:t>
            </a:r>
            <a:r>
              <a:rPr lang="pl-PL" sz="2000" b="1" dirty="0" smtClean="0"/>
              <a:t>Sardynii-Tirso.</a:t>
            </a:r>
            <a:endParaRPr lang="pl-PL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00B050"/>
                </a:solidFill>
              </a:rPr>
              <a:t>Rzeka Salso na Sycylii</a:t>
            </a:r>
            <a:endParaRPr lang="pl-PL" dirty="0">
              <a:solidFill>
                <a:srgbClr val="00B050"/>
              </a:solidFill>
            </a:endParaRPr>
          </a:p>
        </p:txBody>
      </p:sp>
      <p:pic>
        <p:nvPicPr>
          <p:cNvPr id="4" name="irc_mi" descr="http://upload.wikimedia.org/wikipedia/commons/6/66/Imera-meridionale-map-bjs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67917" y="1554163"/>
            <a:ext cx="6160565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stokąt 4"/>
          <p:cNvSpPr/>
          <p:nvPr/>
        </p:nvSpPr>
        <p:spPr>
          <a:xfrm>
            <a:off x="2987825" y="6093296"/>
            <a:ext cx="243633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100" i="1" dirty="0" smtClean="0"/>
              <a:t>Źródło: </a:t>
            </a:r>
            <a:r>
              <a:rPr lang="pl-PL" sz="1100" i="1" dirty="0" err="1" smtClean="0"/>
              <a:t>pl.wikipedia.org</a:t>
            </a:r>
            <a:endParaRPr lang="pl-PL" sz="11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 smtClean="0">
                <a:solidFill>
                  <a:srgbClr val="00B050"/>
                </a:solidFill>
              </a:rPr>
              <a:t>Włochy – podział administracyjny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3568" y="1700807"/>
            <a:ext cx="8003232" cy="144016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l-PL" sz="2000" b="1" dirty="0" smtClean="0"/>
              <a:t>Włochy </a:t>
            </a:r>
            <a:r>
              <a:rPr lang="pl-PL" sz="2000" b="1" dirty="0" smtClean="0"/>
              <a:t>podzielone są </a:t>
            </a:r>
            <a:r>
              <a:rPr lang="pl-PL" sz="2000" b="1" dirty="0" smtClean="0"/>
              <a:t>na:</a:t>
            </a:r>
          </a:p>
          <a:p>
            <a:pPr>
              <a:buFont typeface="Wingdings" pitchFamily="2" charset="2"/>
              <a:buChar char="§"/>
            </a:pPr>
            <a:r>
              <a:rPr lang="pl-PL" sz="2000" b="1" dirty="0" smtClean="0"/>
              <a:t> </a:t>
            </a:r>
            <a:r>
              <a:rPr lang="pl-PL" sz="2000" b="1" dirty="0" smtClean="0"/>
              <a:t>20 regionów, </a:t>
            </a:r>
            <a:endParaRPr lang="pl-PL" sz="2000" b="1" dirty="0" smtClean="0"/>
          </a:p>
          <a:p>
            <a:pPr>
              <a:buFont typeface="Wingdings" pitchFamily="2" charset="2"/>
              <a:buChar char="§"/>
            </a:pPr>
            <a:r>
              <a:rPr lang="pl-PL" sz="2000" b="1" dirty="0" smtClean="0"/>
              <a:t>109 </a:t>
            </a:r>
            <a:r>
              <a:rPr lang="pl-PL" sz="2000" b="1" dirty="0" smtClean="0"/>
              <a:t>prowincji </a:t>
            </a:r>
            <a:r>
              <a:rPr lang="pl-PL" sz="2000" b="1" dirty="0" smtClean="0"/>
              <a:t> </a:t>
            </a:r>
          </a:p>
          <a:p>
            <a:pPr>
              <a:buFont typeface="Wingdings" pitchFamily="2" charset="2"/>
              <a:buChar char="§"/>
            </a:pPr>
            <a:r>
              <a:rPr lang="pl-PL" sz="2000" b="1" dirty="0" smtClean="0"/>
              <a:t>8062 gminy.</a:t>
            </a:r>
            <a:endParaRPr lang="pl-PL" sz="2000" b="1" dirty="0"/>
          </a:p>
        </p:txBody>
      </p:sp>
      <p:pic>
        <p:nvPicPr>
          <p:cNvPr id="30722" name="Picture 2" descr="http://upload.wikimedia.org/wikipedia/commons/thumb/6/64/W%C5%82ochy-mapa_administracyjna.png/640px-W%C5%82ochy-mapa_administracyjn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521940"/>
            <a:ext cx="3456384" cy="4419234"/>
          </a:xfrm>
          <a:prstGeom prst="rect">
            <a:avLst/>
          </a:prstGeom>
          <a:noFill/>
        </p:spPr>
      </p:pic>
      <p:sp>
        <p:nvSpPr>
          <p:cNvPr id="6" name="Prostokąt 5"/>
          <p:cNvSpPr/>
          <p:nvPr/>
        </p:nvSpPr>
        <p:spPr>
          <a:xfrm>
            <a:off x="4644008" y="5949280"/>
            <a:ext cx="352839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100" i="1" dirty="0" smtClean="0"/>
              <a:t>Źródło: http</a:t>
            </a:r>
            <a:r>
              <a:rPr lang="pl-PL" sz="1100" i="1" dirty="0" smtClean="0"/>
              <a:t>://pl.wikipedia.org/wiki/Włochy</a:t>
            </a:r>
            <a:endParaRPr lang="pl-PL" sz="11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00B050"/>
                </a:solidFill>
              </a:rPr>
              <a:t>Palermo –stolica Sycylii</a:t>
            </a:r>
            <a:endParaRPr lang="pl-PL" b="1" dirty="0">
              <a:solidFill>
                <a:srgbClr val="00B05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pl-PL" sz="2800" dirty="0" smtClean="0"/>
              <a:t>	</a:t>
            </a:r>
            <a:r>
              <a:rPr lang="pl-PL" sz="2000" b="1" dirty="0" smtClean="0"/>
              <a:t>Palermo jest kulturalną, gospodarczą i turystyczną stolicą Sycylii, miastem bogatym w historię, kulturę, muzykę, a także jest głównym sycylijskim centrum przemysłowym i handlowym.</a:t>
            </a:r>
          </a:p>
          <a:p>
            <a:pPr algn="just">
              <a:buNone/>
            </a:pPr>
            <a:r>
              <a:rPr lang="pl-PL" sz="2000" b="1" dirty="0" smtClean="0"/>
              <a:t>	</a:t>
            </a:r>
            <a:endParaRPr lang="pl-PL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00B050"/>
                </a:solidFill>
              </a:rPr>
              <a:t>Palermo –plan miasta</a:t>
            </a:r>
            <a:endParaRPr lang="pl-PL" b="1" dirty="0">
              <a:solidFill>
                <a:srgbClr val="00B050"/>
              </a:solidFill>
            </a:endParaRPr>
          </a:p>
        </p:txBody>
      </p:sp>
      <p:pic>
        <p:nvPicPr>
          <p:cNvPr id="4" name="irc_mi" descr="http://www.planetware.com/i/map/I/palermo-general-map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766862" y="1554163"/>
            <a:ext cx="3762676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stokąt 4"/>
          <p:cNvSpPr/>
          <p:nvPr/>
        </p:nvSpPr>
        <p:spPr>
          <a:xfrm>
            <a:off x="3245226" y="6093296"/>
            <a:ext cx="265354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100" i="1" dirty="0" smtClean="0"/>
              <a:t>Źródło: http</a:t>
            </a:r>
            <a:r>
              <a:rPr lang="pl-PL" sz="1100" i="1" dirty="0" smtClean="0"/>
              <a:t>://italia-by-natalia.pl/</a:t>
            </a:r>
            <a:endParaRPr lang="pl-PL" sz="11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00B050"/>
                </a:solidFill>
              </a:rPr>
              <a:t>Palermo-panorama</a:t>
            </a:r>
            <a:endParaRPr lang="pl-PL" b="1" dirty="0">
              <a:solidFill>
                <a:srgbClr val="00B050"/>
              </a:solidFill>
            </a:endParaRPr>
          </a:p>
        </p:txBody>
      </p:sp>
      <p:pic>
        <p:nvPicPr>
          <p:cNvPr id="4" name="irc_mi" descr="http://upload.wikimedia.org/wikipedia/commons/c/c4/Palermo-Panorama-bjs-2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66936" y="1554163"/>
            <a:ext cx="6762527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stokąt 4"/>
          <p:cNvSpPr/>
          <p:nvPr/>
        </p:nvSpPr>
        <p:spPr>
          <a:xfrm>
            <a:off x="2555776" y="6093296"/>
            <a:ext cx="328997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100" i="1" dirty="0" err="1" smtClean="0"/>
              <a:t>Źródło:commons.wikimedia.org</a:t>
            </a:r>
            <a:endParaRPr lang="pl-PL" sz="11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00B050"/>
                </a:solidFill>
              </a:rPr>
              <a:t>Palermo –historia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l-PL" sz="2400" dirty="0" smtClean="0"/>
              <a:t>    </a:t>
            </a:r>
            <a:r>
              <a:rPr lang="pl-PL" sz="2000" b="1" dirty="0" smtClean="0"/>
              <a:t>Powstało </a:t>
            </a:r>
            <a:r>
              <a:rPr lang="pl-PL" sz="2000" b="1" dirty="0" smtClean="0"/>
              <a:t>jako </a:t>
            </a:r>
            <a:r>
              <a:rPr lang="pl-PL" sz="2000" b="1" dirty="0" err="1" smtClean="0">
                <a:solidFill>
                  <a:srgbClr val="FF0000"/>
                </a:solidFill>
              </a:rPr>
              <a:t>Panormos</a:t>
            </a:r>
            <a:r>
              <a:rPr lang="pl-PL" sz="2000" b="1" dirty="0" smtClean="0">
                <a:solidFill>
                  <a:srgbClr val="FF0000"/>
                </a:solidFill>
              </a:rPr>
              <a:t> (grec.), </a:t>
            </a:r>
            <a:r>
              <a:rPr lang="pl-PL" sz="2000" b="1" dirty="0" smtClean="0"/>
              <a:t>kolonia fenicka. </a:t>
            </a:r>
            <a:endParaRPr lang="pl-PL" sz="2000" b="1" dirty="0" smtClean="0"/>
          </a:p>
          <a:p>
            <a:pPr>
              <a:buNone/>
            </a:pPr>
            <a:r>
              <a:rPr lang="pl-PL" sz="2000" b="1" dirty="0" smtClean="0"/>
              <a:t> </a:t>
            </a:r>
            <a:r>
              <a:rPr lang="pl-PL" sz="2000" b="1" dirty="0" smtClean="0"/>
              <a:t>    </a:t>
            </a:r>
            <a:r>
              <a:rPr lang="pl-PL" sz="2000" b="1" dirty="0" smtClean="0"/>
              <a:t>Od </a:t>
            </a:r>
            <a:r>
              <a:rPr lang="pl-PL" sz="2000" b="1" dirty="0" smtClean="0"/>
              <a:t>V wieku </a:t>
            </a:r>
            <a:r>
              <a:rPr lang="pl-PL" sz="2000" b="1" dirty="0" err="1" smtClean="0"/>
              <a:t>p.n.e</a:t>
            </a:r>
            <a:r>
              <a:rPr lang="pl-PL" sz="2000" b="1" dirty="0" smtClean="0"/>
              <a:t> miasto </a:t>
            </a:r>
            <a:r>
              <a:rPr lang="pl-PL" sz="2000" b="1" dirty="0" smtClean="0">
                <a:solidFill>
                  <a:srgbClr val="FF0000"/>
                </a:solidFill>
              </a:rPr>
              <a:t>kartagińskie</a:t>
            </a:r>
            <a:r>
              <a:rPr lang="pl-PL" sz="2000" b="1" dirty="0" smtClean="0"/>
              <a:t>, a od 254 p.n.e. </a:t>
            </a:r>
            <a:r>
              <a:rPr lang="pl-PL" sz="2000" b="1" dirty="0" smtClean="0">
                <a:solidFill>
                  <a:srgbClr val="FF0000"/>
                </a:solidFill>
              </a:rPr>
              <a:t>rzymskie</a:t>
            </a:r>
            <a:r>
              <a:rPr lang="pl-PL" sz="2000" b="1" dirty="0" smtClean="0"/>
              <a:t>. </a:t>
            </a:r>
            <a:endParaRPr lang="pl-PL" sz="2000" b="1" dirty="0" smtClean="0"/>
          </a:p>
          <a:p>
            <a:pPr>
              <a:buNone/>
            </a:pPr>
            <a:r>
              <a:rPr lang="pl-PL" sz="2000" b="1" dirty="0" smtClean="0"/>
              <a:t> </a:t>
            </a:r>
            <a:r>
              <a:rPr lang="pl-PL" sz="2000" b="1" dirty="0" smtClean="0"/>
              <a:t>    </a:t>
            </a:r>
            <a:r>
              <a:rPr lang="pl-PL" sz="2000" b="1" dirty="0" smtClean="0"/>
              <a:t>W </a:t>
            </a:r>
            <a:r>
              <a:rPr lang="pl-PL" sz="2000" b="1" dirty="0" smtClean="0"/>
              <a:t>V wieku opanowane zostało przez Wandalów, Gotów, w 535 przez Bizancjum.</a:t>
            </a:r>
          </a:p>
          <a:p>
            <a:pPr>
              <a:buNone/>
            </a:pPr>
            <a:r>
              <a:rPr lang="pl-PL" sz="2000" b="1" dirty="0" smtClean="0"/>
              <a:t>	W roku </a:t>
            </a:r>
            <a:r>
              <a:rPr lang="pl-PL" sz="2000" b="1" dirty="0" smtClean="0">
                <a:solidFill>
                  <a:srgbClr val="FF0000"/>
                </a:solidFill>
              </a:rPr>
              <a:t>831 </a:t>
            </a:r>
            <a:r>
              <a:rPr lang="pl-PL" sz="2000" b="1" dirty="0" smtClean="0"/>
              <a:t>znalazło się pod panowaniem </a:t>
            </a:r>
            <a:r>
              <a:rPr lang="pl-PL" sz="2000" b="1" dirty="0" smtClean="0">
                <a:solidFill>
                  <a:srgbClr val="FF0000"/>
                </a:solidFill>
              </a:rPr>
              <a:t>Arabów</a:t>
            </a:r>
            <a:r>
              <a:rPr lang="pl-PL" sz="2000" b="1" dirty="0" smtClean="0"/>
              <a:t>, od 1074 </a:t>
            </a:r>
            <a:r>
              <a:rPr lang="pl-PL" sz="2000" b="1" dirty="0" smtClean="0">
                <a:solidFill>
                  <a:srgbClr val="FF0000"/>
                </a:solidFill>
              </a:rPr>
              <a:t>Normanów</a:t>
            </a:r>
            <a:r>
              <a:rPr lang="pl-PL" sz="2000" b="1" dirty="0" smtClean="0"/>
              <a:t>, 1194 </a:t>
            </a:r>
            <a:r>
              <a:rPr lang="pl-PL" sz="2000" b="1" dirty="0" smtClean="0">
                <a:solidFill>
                  <a:srgbClr val="FF0000"/>
                </a:solidFill>
              </a:rPr>
              <a:t>Hohenstaufów</a:t>
            </a:r>
            <a:r>
              <a:rPr lang="pl-PL" sz="2000" b="1" dirty="0" smtClean="0"/>
              <a:t> i później </a:t>
            </a:r>
            <a:r>
              <a:rPr lang="pl-PL" sz="2000" b="1" dirty="0" smtClean="0">
                <a:solidFill>
                  <a:srgbClr val="FF0000"/>
                </a:solidFill>
              </a:rPr>
              <a:t>Andegawenów</a:t>
            </a:r>
            <a:r>
              <a:rPr lang="pl-PL" sz="2000" b="1" dirty="0" smtClean="0">
                <a:solidFill>
                  <a:srgbClr val="FF0000"/>
                </a:solidFill>
              </a:rPr>
              <a:t>.</a:t>
            </a:r>
            <a:endParaRPr lang="pl-PL" sz="2000" b="1" dirty="0" smtClean="0"/>
          </a:p>
          <a:p>
            <a:pPr>
              <a:buNone/>
            </a:pPr>
            <a:r>
              <a:rPr lang="pl-PL" sz="2000" b="1" dirty="0" smtClean="0"/>
              <a:t>	Sytuacja miasta poprawiła się po </a:t>
            </a:r>
            <a:r>
              <a:rPr lang="pl-PL" sz="2000" b="1" dirty="0" smtClean="0">
                <a:solidFill>
                  <a:srgbClr val="FF0000"/>
                </a:solidFill>
              </a:rPr>
              <a:t>1860, </a:t>
            </a:r>
            <a:r>
              <a:rPr lang="pl-PL" sz="2000" b="1" dirty="0" smtClean="0"/>
              <a:t>gdy doszło do </a:t>
            </a:r>
            <a:r>
              <a:rPr lang="pl-PL" sz="2000" b="1" dirty="0" smtClean="0">
                <a:solidFill>
                  <a:srgbClr val="FF0000"/>
                </a:solidFill>
              </a:rPr>
              <a:t>zjednoczenia Włoch.</a:t>
            </a:r>
            <a:endParaRPr lang="pl-PL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87624" y="476672"/>
            <a:ext cx="7268344" cy="1254001"/>
          </a:xfrm>
          <a:solidFill>
            <a:schemeClr val="bg1"/>
          </a:solidFill>
          <a:ln w="38100"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ctr"/>
            <a:r>
              <a:rPr lang="pl-PL" b="1" dirty="0" smtClean="0">
                <a:solidFill>
                  <a:srgbClr val="00B050"/>
                </a:solidFill>
              </a:rPr>
              <a:t>Włochy </a:t>
            </a:r>
            <a:br>
              <a:rPr lang="pl-PL" b="1" dirty="0" smtClean="0">
                <a:solidFill>
                  <a:srgbClr val="00B050"/>
                </a:solidFill>
              </a:rPr>
            </a:br>
            <a:endParaRPr lang="pl-PL" sz="2000" b="1" dirty="0">
              <a:solidFill>
                <a:srgbClr val="FF0000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23528" y="2060848"/>
            <a:ext cx="3384376" cy="3577952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5" name="irc_mi" descr="http://www.ducksters.com/geography/flagmaps/it-map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060848"/>
            <a:ext cx="3384376" cy="3528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rc_mi" descr="http://www.mapsofworld.com/images/world-countries-flags/italy-flag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2204864"/>
            <a:ext cx="2562622" cy="1444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ole tekstowe 7"/>
          <p:cNvSpPr txBox="1"/>
          <p:nvPr/>
        </p:nvSpPr>
        <p:spPr>
          <a:xfrm>
            <a:off x="3851920" y="2276872"/>
            <a:ext cx="216024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P</a:t>
            </a:r>
            <a:r>
              <a:rPr lang="pl-PL" b="1" dirty="0" smtClean="0"/>
              <a:t>aństwo </a:t>
            </a:r>
            <a:r>
              <a:rPr lang="pl-PL" b="1" dirty="0" smtClean="0"/>
              <a:t>położone w Europie Południowej, na Półwyspie Apenińskim, członek wielu organizacji, m. </a:t>
            </a:r>
            <a:r>
              <a:rPr lang="pl-PL" b="1" dirty="0" err="1" smtClean="0"/>
              <a:t>in</a:t>
            </a:r>
            <a:r>
              <a:rPr lang="pl-PL" b="1" dirty="0" smtClean="0"/>
              <a:t>  :UE, NATO, należące do ośmiu najbardziej uprzemysłowionych  państw </a:t>
            </a:r>
            <a:r>
              <a:rPr lang="pl-PL" b="1" dirty="0" smtClean="0"/>
              <a:t>świata-G8.</a:t>
            </a:r>
            <a:endParaRPr lang="pl-PL" b="1" dirty="0"/>
          </a:p>
        </p:txBody>
      </p:sp>
      <p:pic>
        <p:nvPicPr>
          <p:cNvPr id="9" name="irc_mi" descr="http://dbaalss.nationalanthems.us/anthems/Fratelli_d%27Italia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3717032"/>
            <a:ext cx="23431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Prostokąt 9"/>
          <p:cNvSpPr/>
          <p:nvPr/>
        </p:nvSpPr>
        <p:spPr>
          <a:xfrm>
            <a:off x="395536" y="5691157"/>
            <a:ext cx="32403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i="1" dirty="0" err="1" smtClean="0"/>
              <a:t>Źródło:wikipedia.org/wik</a:t>
            </a:r>
            <a:r>
              <a:rPr lang="pl-PL" sz="1200" i="1" dirty="0" smtClean="0"/>
              <a:t>i/Plik:000_Italia</a:t>
            </a:r>
            <a:endParaRPr lang="pl-PL" sz="1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b="1" dirty="0" smtClean="0">
                <a:solidFill>
                  <a:srgbClr val="00B050"/>
                </a:solidFill>
              </a:rPr>
              <a:t>Palermo -zabytki</a:t>
            </a:r>
            <a:endParaRPr lang="pl-PL" sz="3600" b="1" dirty="0">
              <a:solidFill>
                <a:srgbClr val="00B05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pl-PL" dirty="0" smtClean="0"/>
              <a:t>	</a:t>
            </a:r>
            <a:r>
              <a:rPr lang="pl-PL" sz="2000" b="1" dirty="0" smtClean="0"/>
              <a:t>Główne zabytki Palermo to pozostałości murów rzymskich, punickiej nekropolii, pałac królewski wzniesiony w XI wieku przez Normanów na ruinach zamku arabskiego, wewnątrz którego znajduje się słynna </a:t>
            </a:r>
            <a:r>
              <a:rPr lang="pl-PL" sz="2000" b="1" dirty="0" err="1" smtClean="0">
                <a:solidFill>
                  <a:srgbClr val="FF0000"/>
                </a:solidFill>
              </a:rPr>
              <a:t>Capella</a:t>
            </a:r>
            <a:r>
              <a:rPr lang="pl-PL" sz="2000" b="1" dirty="0" smtClean="0">
                <a:solidFill>
                  <a:srgbClr val="FF0000"/>
                </a:solidFill>
              </a:rPr>
              <a:t> </a:t>
            </a:r>
            <a:r>
              <a:rPr lang="pl-PL" sz="2000" b="1" dirty="0" err="1" smtClean="0">
                <a:solidFill>
                  <a:srgbClr val="FF0000"/>
                </a:solidFill>
              </a:rPr>
              <a:t>Palatina</a:t>
            </a:r>
            <a:r>
              <a:rPr lang="pl-PL" sz="2000" b="1" dirty="0" smtClean="0"/>
              <a:t> z XII </a:t>
            </a:r>
            <a:r>
              <a:rPr lang="pl-PL" sz="2000" b="1" dirty="0" smtClean="0"/>
              <a:t>wieku, </a:t>
            </a:r>
            <a:r>
              <a:rPr lang="pl-PL" sz="2000" b="1" dirty="0" smtClean="0"/>
              <a:t>arabsko-bizantyjskie sklepienie stalaktytowe, mozaiki z XII wieku</a:t>
            </a:r>
            <a:r>
              <a:rPr lang="pl-PL" sz="2000" b="1" dirty="0" smtClean="0"/>
              <a:t>.</a:t>
            </a:r>
            <a:endParaRPr lang="pl-PL" sz="2000" b="1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25602" name="Picture 2" descr="http://upload.wikimedia.org/wikipedia/commons/thumb/1/16/Cappella_Palatina.jpg/640px-Cappella_Palati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340768"/>
            <a:ext cx="3684290" cy="4910104"/>
          </a:xfrm>
          <a:prstGeom prst="rect">
            <a:avLst/>
          </a:prstGeom>
          <a:noFill/>
        </p:spPr>
      </p:pic>
      <p:sp>
        <p:nvSpPr>
          <p:cNvPr id="7" name="Prostokąt 6"/>
          <p:cNvSpPr/>
          <p:nvPr/>
        </p:nvSpPr>
        <p:spPr>
          <a:xfrm>
            <a:off x="4932040" y="6309320"/>
            <a:ext cx="367240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100" i="1" dirty="0" smtClean="0"/>
              <a:t>Źródło: http</a:t>
            </a:r>
            <a:r>
              <a:rPr lang="pl-PL" sz="1100" i="1" dirty="0" smtClean="0"/>
              <a:t>://pl.wikipedia.org/</a:t>
            </a:r>
            <a:endParaRPr lang="pl-PL" sz="11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00B050"/>
                </a:solidFill>
              </a:rPr>
              <a:t>Palermo -zabytki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pl-PL" sz="2000" b="1" dirty="0" smtClean="0"/>
              <a:t>Pałac Królewski - Normanów</a:t>
            </a:r>
            <a:endParaRPr lang="pl-PL" sz="2000" b="1" dirty="0"/>
          </a:p>
        </p:txBody>
      </p:sp>
      <p:pic>
        <p:nvPicPr>
          <p:cNvPr id="5" name="Symbol zastępczy zawartości 4" descr="1280px-Palermo-Castle-bjs-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51520" y="2132856"/>
            <a:ext cx="4633281" cy="3102126"/>
          </a:xfrm>
        </p:spPr>
      </p:pic>
      <p:sp>
        <p:nvSpPr>
          <p:cNvPr id="6" name="Prostokąt 5"/>
          <p:cNvSpPr/>
          <p:nvPr/>
        </p:nvSpPr>
        <p:spPr>
          <a:xfrm>
            <a:off x="1331640" y="5301208"/>
            <a:ext cx="484993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100" i="1" dirty="0" smtClean="0"/>
              <a:t>Źródło: http://pl.wikipedia.org/</a:t>
            </a:r>
            <a:endParaRPr lang="pl-PL" sz="1100" i="1" dirty="0"/>
          </a:p>
        </p:txBody>
      </p:sp>
      <p:pic>
        <p:nvPicPr>
          <p:cNvPr id="58370" name="Picture 2" descr="http://upload.wikimedia.org/wikipedia/commons/thumb/d/d0/Palermo-Palazzo-Reale-bjs2007-01.jpg/1280px-Palermo-Palazzo-Reale-bjs2007-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3501008"/>
            <a:ext cx="3903529" cy="26011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00B050"/>
                </a:solidFill>
              </a:rPr>
              <a:t>Palermo -zabytki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484784"/>
            <a:ext cx="8219256" cy="2448273"/>
          </a:xfrm>
        </p:spPr>
        <p:txBody>
          <a:bodyPr/>
          <a:lstStyle/>
          <a:p>
            <a:pPr algn="just">
              <a:buNone/>
            </a:pPr>
            <a:r>
              <a:rPr lang="pl-PL" dirty="0" smtClean="0"/>
              <a:t>	</a:t>
            </a:r>
            <a:r>
              <a:rPr lang="pl-PL" sz="2000" b="1" dirty="0" smtClean="0"/>
              <a:t>Inną historyczną budowlą miasta jest </a:t>
            </a:r>
            <a:r>
              <a:rPr lang="pl-PL" sz="2000" b="1" dirty="0" smtClean="0">
                <a:solidFill>
                  <a:srgbClr val="FF0000"/>
                </a:solidFill>
              </a:rPr>
              <a:t>katedra S. </a:t>
            </a:r>
            <a:r>
              <a:rPr lang="pl-PL" sz="2000" b="1" dirty="0" err="1" smtClean="0">
                <a:solidFill>
                  <a:srgbClr val="FF0000"/>
                </a:solidFill>
              </a:rPr>
              <a:t>Rosalia</a:t>
            </a:r>
            <a:r>
              <a:rPr lang="pl-PL" sz="2000" b="1" dirty="0" smtClean="0">
                <a:solidFill>
                  <a:srgbClr val="FF0000"/>
                </a:solidFill>
              </a:rPr>
              <a:t>, Patronki </a:t>
            </a:r>
            <a:r>
              <a:rPr lang="pl-PL" sz="2000" b="1" dirty="0" smtClean="0">
                <a:solidFill>
                  <a:srgbClr val="FF0000"/>
                </a:solidFill>
              </a:rPr>
              <a:t>P</a:t>
            </a:r>
            <a:r>
              <a:rPr lang="pl-PL" sz="2000" b="1" dirty="0" smtClean="0">
                <a:solidFill>
                  <a:srgbClr val="FF0000"/>
                </a:solidFill>
              </a:rPr>
              <a:t>alermo </a:t>
            </a:r>
            <a:r>
              <a:rPr lang="pl-PL" sz="2000" b="1" dirty="0" smtClean="0"/>
              <a:t> </a:t>
            </a:r>
            <a:r>
              <a:rPr lang="pl-PL" sz="2000" b="1" dirty="0" smtClean="0"/>
              <a:t>ozdobiona mozaikami (XII w.), </a:t>
            </a:r>
            <a:r>
              <a:rPr lang="pl-PL" sz="2000" b="1" dirty="0" smtClean="0"/>
              <a:t>posiadająca w sobie</a:t>
            </a:r>
            <a:r>
              <a:rPr lang="pl-PL" sz="2000" b="1" dirty="0" smtClean="0"/>
              <a:t> </a:t>
            </a:r>
            <a:r>
              <a:rPr lang="pl-PL" sz="2000" b="1" dirty="0" smtClean="0"/>
              <a:t>grobowce </a:t>
            </a:r>
            <a:r>
              <a:rPr lang="pl-PL" sz="2000" b="1" dirty="0" smtClean="0"/>
              <a:t>królów.</a:t>
            </a:r>
            <a:endParaRPr lang="pl-PL" sz="2000" b="1" dirty="0"/>
          </a:p>
        </p:txBody>
      </p:sp>
      <p:pic>
        <p:nvPicPr>
          <p:cNvPr id="5" name="irc_mi" descr="http://us.123rf.com/450wm/gandolfocannatella/gandolfocannatella1304/gandolfocannatella130400106/19315989-golden-saint-rosalie-in-the-sanctuary-of-santa-rosalia-santuzza--palermo-sicily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3645024"/>
            <a:ext cx="3062114" cy="1498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0" y="-761747"/>
            <a:ext cx="344966" cy="1523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</a:t>
            </a:r>
            <a:r>
              <a:rPr kumimoji="0" lang="pl-PL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</a:t>
            </a:r>
            <a:r>
              <a:rPr kumimoji="0" lang="pl-PL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</a:t>
            </a:r>
            <a:r>
              <a:rPr kumimoji="0" lang="pl-PL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</a:t>
            </a:r>
            <a:endParaRPr kumimoji="0" lang="pl-PL" sz="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9458" name="Picture 2" descr="http://upload.wikimedia.org/wikipedia/commons/thumb/9/9e/Palermo-Cathedral-bjs-1.jpg/1280px-Palermo-Cathedral-bjs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924944"/>
            <a:ext cx="5201580" cy="3466109"/>
          </a:xfrm>
          <a:prstGeom prst="rect">
            <a:avLst/>
          </a:prstGeom>
          <a:noFill/>
        </p:spPr>
      </p:pic>
      <p:sp>
        <p:nvSpPr>
          <p:cNvPr id="8" name="Prostokąt 7"/>
          <p:cNvSpPr/>
          <p:nvPr/>
        </p:nvSpPr>
        <p:spPr>
          <a:xfrm>
            <a:off x="2555776" y="6381328"/>
            <a:ext cx="324829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100" i="1" dirty="0" smtClean="0"/>
              <a:t>Źródło: http</a:t>
            </a:r>
            <a:r>
              <a:rPr lang="pl-PL" sz="1100" i="1" dirty="0" smtClean="0"/>
              <a:t>://pl.wikipedia.org/</a:t>
            </a:r>
            <a:endParaRPr lang="pl-PL" sz="11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00B050"/>
                </a:solidFill>
              </a:rPr>
              <a:t>Palermo -zabytki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just">
              <a:buNone/>
            </a:pPr>
            <a:r>
              <a:rPr lang="pl-PL" dirty="0" smtClean="0"/>
              <a:t>	</a:t>
            </a:r>
            <a:r>
              <a:rPr lang="pl-PL" sz="2000" b="1" dirty="0" smtClean="0"/>
              <a:t>Znajduje się tu również </a:t>
            </a:r>
            <a:r>
              <a:rPr lang="pl-PL" sz="2000" b="1" dirty="0" smtClean="0">
                <a:solidFill>
                  <a:schemeClr val="tx1"/>
                </a:solidFill>
              </a:rPr>
              <a:t>romański kościół </a:t>
            </a:r>
            <a:r>
              <a:rPr lang="pl-PL" sz="2000" b="1" dirty="0" smtClean="0">
                <a:solidFill>
                  <a:schemeClr val="tx1"/>
                </a:solidFill>
              </a:rPr>
              <a:t>S</a:t>
            </a:r>
            <a:r>
              <a:rPr lang="pl-PL" sz="2000" b="1" dirty="0" smtClean="0">
                <a:solidFill>
                  <a:schemeClr val="tx1"/>
                </a:solidFill>
              </a:rPr>
              <a:t>. </a:t>
            </a:r>
            <a:r>
              <a:rPr lang="pl-PL" sz="2000" b="1" dirty="0" err="1" smtClean="0">
                <a:solidFill>
                  <a:schemeClr val="tx1"/>
                </a:solidFill>
              </a:rPr>
              <a:t>Cataldo</a:t>
            </a:r>
            <a:r>
              <a:rPr lang="pl-PL" sz="2000" b="1" dirty="0" smtClean="0">
                <a:solidFill>
                  <a:schemeClr val="tx1"/>
                </a:solidFill>
              </a:rPr>
              <a:t> i </a:t>
            </a:r>
            <a:r>
              <a:rPr lang="pl-PL" sz="2000" b="1" dirty="0" smtClean="0">
                <a:solidFill>
                  <a:srgbClr val="FF0000"/>
                </a:solidFill>
              </a:rPr>
              <a:t>S. Giovanni </a:t>
            </a:r>
            <a:r>
              <a:rPr lang="pl-PL" sz="2000" b="1" dirty="0" err="1" smtClean="0">
                <a:solidFill>
                  <a:srgbClr val="FF0000"/>
                </a:solidFill>
              </a:rPr>
              <a:t>degli</a:t>
            </a:r>
            <a:r>
              <a:rPr lang="pl-PL" sz="2000" b="1" dirty="0" smtClean="0">
                <a:solidFill>
                  <a:srgbClr val="FF0000"/>
                </a:solidFill>
              </a:rPr>
              <a:t> </a:t>
            </a:r>
            <a:r>
              <a:rPr lang="pl-PL" sz="2000" b="1" dirty="0" err="1" smtClean="0">
                <a:solidFill>
                  <a:srgbClr val="FF0000"/>
                </a:solidFill>
              </a:rPr>
              <a:t>Eremiti</a:t>
            </a:r>
            <a:r>
              <a:rPr lang="pl-PL" sz="2000" b="1" dirty="0" smtClean="0">
                <a:solidFill>
                  <a:srgbClr val="FF0000"/>
                </a:solidFill>
              </a:rPr>
              <a:t>, </a:t>
            </a:r>
            <a:r>
              <a:rPr lang="pl-PL" sz="2000" b="1" dirty="0" smtClean="0"/>
              <a:t>S. Giovanni </a:t>
            </a:r>
            <a:r>
              <a:rPr lang="pl-PL" sz="2000" b="1" dirty="0" err="1" smtClean="0"/>
              <a:t>dei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Lebrossi</a:t>
            </a:r>
            <a:r>
              <a:rPr lang="pl-PL" sz="2000" b="1" dirty="0" smtClean="0"/>
              <a:t>, </a:t>
            </a:r>
            <a:r>
              <a:rPr lang="pl-PL" sz="2000" b="1" dirty="0" err="1" smtClean="0"/>
              <a:t>della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Martorana</a:t>
            </a:r>
            <a:r>
              <a:rPr lang="pl-PL" sz="2000" b="1" dirty="0" smtClean="0"/>
              <a:t>, del </a:t>
            </a:r>
            <a:r>
              <a:rPr lang="pl-PL" sz="2000" b="1" dirty="0" err="1" smtClean="0"/>
              <a:t>Vespro</a:t>
            </a:r>
            <a:r>
              <a:rPr lang="pl-PL" sz="2000" b="1" dirty="0" smtClean="0"/>
              <a:t>. </a:t>
            </a:r>
            <a:endParaRPr lang="pl-PL" sz="2000" b="1" dirty="0" smtClean="0"/>
          </a:p>
          <a:p>
            <a:pPr algn="just">
              <a:buNone/>
            </a:pPr>
            <a:r>
              <a:rPr lang="pl-PL" sz="2000" b="1" dirty="0" smtClean="0"/>
              <a:t> </a:t>
            </a:r>
            <a:r>
              <a:rPr lang="pl-PL" sz="2000" b="1" dirty="0" smtClean="0"/>
              <a:t>    </a:t>
            </a:r>
            <a:r>
              <a:rPr lang="pl-PL" sz="2000" b="1" dirty="0" smtClean="0"/>
              <a:t>Z </a:t>
            </a:r>
            <a:r>
              <a:rPr lang="pl-PL" sz="2000" b="1" dirty="0" smtClean="0">
                <a:solidFill>
                  <a:srgbClr val="FF0000"/>
                </a:solidFill>
              </a:rPr>
              <a:t>kościołów gotyckich</a:t>
            </a:r>
            <a:r>
              <a:rPr lang="pl-PL" sz="2000" b="1" dirty="0" smtClean="0"/>
              <a:t> możemy wymienić np.  S. </a:t>
            </a:r>
            <a:r>
              <a:rPr lang="pl-PL" sz="2000" b="1" dirty="0" smtClean="0">
                <a:solidFill>
                  <a:schemeClr val="tx1"/>
                </a:solidFill>
              </a:rPr>
              <a:t>Agostino (XIV w.), </a:t>
            </a:r>
            <a:r>
              <a:rPr lang="pl-PL" sz="2000" b="1" dirty="0" err="1" smtClean="0">
                <a:solidFill>
                  <a:schemeClr val="tx1"/>
                </a:solidFill>
              </a:rPr>
              <a:t>della</a:t>
            </a:r>
            <a:r>
              <a:rPr lang="pl-PL" sz="2000" b="1" dirty="0" smtClean="0">
                <a:solidFill>
                  <a:schemeClr val="tx1"/>
                </a:solidFill>
              </a:rPr>
              <a:t> </a:t>
            </a:r>
            <a:r>
              <a:rPr lang="pl-PL" sz="2000" b="1" dirty="0" err="1" smtClean="0">
                <a:solidFill>
                  <a:schemeClr val="tx1"/>
                </a:solidFill>
              </a:rPr>
              <a:t>Gancia</a:t>
            </a:r>
            <a:r>
              <a:rPr lang="pl-PL" sz="2000" b="1" dirty="0" smtClean="0">
                <a:solidFill>
                  <a:schemeClr val="tx1"/>
                </a:solidFill>
              </a:rPr>
              <a:t>, </a:t>
            </a:r>
            <a:endParaRPr lang="pl-PL" sz="2000" b="1" dirty="0">
              <a:solidFill>
                <a:schemeClr val="tx1"/>
              </a:solidFill>
            </a:endParaRPr>
          </a:p>
        </p:txBody>
      </p:sp>
      <p:pic>
        <p:nvPicPr>
          <p:cNvPr id="5" name="irc_mi" descr="http://upload.wikimedia.org/wikipedia/commons/0/07/Palermo-San-Giovanni-bjs-2.jpg"/>
          <p:cNvPicPr>
            <a:picLocks noGrp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644008" y="1700808"/>
            <a:ext cx="4343400" cy="2906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rostokąt 5"/>
          <p:cNvSpPr/>
          <p:nvPr/>
        </p:nvSpPr>
        <p:spPr>
          <a:xfrm>
            <a:off x="4895528" y="4672298"/>
            <a:ext cx="424847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100" i="1" dirty="0" smtClean="0"/>
              <a:t>Źródło: http://pl.wikipedia.org/</a:t>
            </a:r>
            <a:endParaRPr lang="pl-PL" sz="1100" i="1" dirty="0"/>
          </a:p>
        </p:txBody>
      </p:sp>
      <p:sp>
        <p:nvSpPr>
          <p:cNvPr id="7" name="Prostokąt 6"/>
          <p:cNvSpPr/>
          <p:nvPr/>
        </p:nvSpPr>
        <p:spPr>
          <a:xfrm>
            <a:off x="4644008" y="1412777"/>
            <a:ext cx="43204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 smtClean="0">
                <a:solidFill>
                  <a:srgbClr val="FF0000"/>
                </a:solidFill>
              </a:rPr>
              <a:t>Kościół San Giovanni degli Eremiti </a:t>
            </a:r>
            <a:endParaRPr lang="pl-PL" sz="1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00B050"/>
                </a:solidFill>
              </a:rPr>
              <a:t>Palermo -zabytki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just">
              <a:buNone/>
            </a:pPr>
            <a:r>
              <a:rPr lang="pl-PL" dirty="0" smtClean="0"/>
              <a:t>	</a:t>
            </a:r>
            <a:r>
              <a:rPr lang="pl-PL" sz="2000" b="1" dirty="0" smtClean="0"/>
              <a:t>Jako przykład zabudowy </a:t>
            </a:r>
            <a:r>
              <a:rPr lang="pl-PL" sz="2000" b="1" dirty="0" smtClean="0">
                <a:solidFill>
                  <a:srgbClr val="FF0000"/>
                </a:solidFill>
              </a:rPr>
              <a:t>renesansowej </a:t>
            </a:r>
            <a:r>
              <a:rPr lang="pl-PL" sz="2000" b="1" dirty="0" smtClean="0"/>
              <a:t>możemy podać np. kościoły: </a:t>
            </a:r>
            <a:r>
              <a:rPr lang="pl-PL" sz="2000" b="1" dirty="0" smtClean="0">
                <a:solidFill>
                  <a:srgbClr val="FF0000"/>
                </a:solidFill>
              </a:rPr>
              <a:t>S</a:t>
            </a:r>
            <a:r>
              <a:rPr lang="pl-PL" sz="2000" b="1" dirty="0" smtClean="0">
                <a:solidFill>
                  <a:srgbClr val="FF0000"/>
                </a:solidFill>
              </a:rPr>
              <a:t>. Maria </a:t>
            </a:r>
            <a:r>
              <a:rPr lang="pl-PL" sz="2000" b="1" dirty="0" err="1" smtClean="0">
                <a:solidFill>
                  <a:srgbClr val="FF0000"/>
                </a:solidFill>
              </a:rPr>
              <a:t>dei</a:t>
            </a:r>
            <a:r>
              <a:rPr lang="pl-PL" sz="2000" b="1" dirty="0" smtClean="0">
                <a:solidFill>
                  <a:srgbClr val="FF0000"/>
                </a:solidFill>
              </a:rPr>
              <a:t> </a:t>
            </a:r>
            <a:r>
              <a:rPr lang="pl-PL" sz="2000" b="1" dirty="0" err="1" smtClean="0">
                <a:solidFill>
                  <a:srgbClr val="FF0000"/>
                </a:solidFill>
              </a:rPr>
              <a:t>Miracoli</a:t>
            </a:r>
            <a:r>
              <a:rPr lang="pl-PL" sz="2000" b="1" dirty="0" smtClean="0">
                <a:solidFill>
                  <a:srgbClr val="FF0000"/>
                </a:solidFill>
              </a:rPr>
              <a:t>, </a:t>
            </a:r>
            <a:r>
              <a:rPr lang="pl-PL" sz="2000" b="1" dirty="0" smtClean="0">
                <a:solidFill>
                  <a:srgbClr val="FF0000"/>
                </a:solidFill>
              </a:rPr>
              <a:t>             </a:t>
            </a:r>
            <a:r>
              <a:rPr lang="pl-PL" sz="2000" b="1" dirty="0" smtClean="0"/>
              <a:t>S</a:t>
            </a:r>
            <a:r>
              <a:rPr lang="pl-PL" sz="2000" b="1" dirty="0" smtClean="0"/>
              <a:t>. Giovanni di </a:t>
            </a:r>
            <a:r>
              <a:rPr lang="pl-PL" sz="2000" b="1" dirty="0" err="1" smtClean="0"/>
              <a:t>Napoletani</a:t>
            </a:r>
            <a:r>
              <a:rPr lang="pl-PL" sz="2000" b="1" dirty="0" smtClean="0"/>
              <a:t>, S. </a:t>
            </a:r>
            <a:r>
              <a:rPr lang="pl-PL" sz="2000" b="1" dirty="0" err="1" smtClean="0"/>
              <a:t>Gorgio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dei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Genovesi</a:t>
            </a:r>
            <a:r>
              <a:rPr lang="pl-PL" sz="2000" b="1" dirty="0" smtClean="0"/>
              <a:t> </a:t>
            </a:r>
            <a:r>
              <a:rPr lang="pl-PL" sz="2000" b="1" dirty="0" smtClean="0"/>
              <a:t>i </a:t>
            </a:r>
            <a:r>
              <a:rPr lang="pl-PL" sz="2000" b="1" dirty="0" smtClean="0"/>
              <a:t>pałace </a:t>
            </a:r>
            <a:r>
              <a:rPr lang="pl-PL" sz="2000" b="1" dirty="0" err="1" smtClean="0"/>
              <a:t>Scavuzzo</a:t>
            </a:r>
            <a:r>
              <a:rPr lang="pl-PL" sz="2000" b="1" dirty="0" smtClean="0"/>
              <a:t>, </a:t>
            </a:r>
            <a:r>
              <a:rPr lang="pl-PL" sz="2000" b="1" dirty="0" err="1" smtClean="0"/>
              <a:t>Fieravecchia</a:t>
            </a:r>
            <a:endParaRPr lang="pl-PL" sz="2000" b="1" dirty="0"/>
          </a:p>
        </p:txBody>
      </p:sp>
      <p:pic>
        <p:nvPicPr>
          <p:cNvPr id="5" name="irc_mi" descr="http://thumbs.dreamstime.com/x/santa-maria-dei-miracoli-%C3%A2%E2%82%AC%E2%80%9C-venice-italy-310371.jpg"/>
          <p:cNvPicPr>
            <a:picLocks noGrp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004048" y="1196752"/>
            <a:ext cx="3548549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rostokąt 5"/>
          <p:cNvSpPr/>
          <p:nvPr/>
        </p:nvSpPr>
        <p:spPr>
          <a:xfrm>
            <a:off x="5004048" y="5949280"/>
            <a:ext cx="352839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100" i="1" dirty="0" smtClean="0"/>
              <a:t>Źródło: http://pl.wikipedia.org/</a:t>
            </a:r>
            <a:endParaRPr lang="pl-PL" sz="11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00B050"/>
                </a:solidFill>
              </a:rPr>
              <a:t>Palermo -zabytki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pl-PL" sz="2000" dirty="0" smtClean="0"/>
              <a:t>	</a:t>
            </a:r>
            <a:r>
              <a:rPr lang="pl-PL" sz="2000" b="1" dirty="0" smtClean="0"/>
              <a:t>Liczna jest tu także zabudowa </a:t>
            </a:r>
            <a:r>
              <a:rPr lang="pl-PL" sz="2000" b="1" dirty="0" smtClean="0">
                <a:solidFill>
                  <a:srgbClr val="FF0000"/>
                </a:solidFill>
              </a:rPr>
              <a:t>barokowa </a:t>
            </a:r>
            <a:r>
              <a:rPr lang="pl-PL" sz="2000" b="1" dirty="0" smtClean="0"/>
              <a:t>reprezentowana przez </a:t>
            </a:r>
            <a:r>
              <a:rPr lang="pl-PL" sz="2000" b="1" dirty="0" smtClean="0">
                <a:solidFill>
                  <a:srgbClr val="FF0000"/>
                </a:solidFill>
              </a:rPr>
              <a:t>kościoły S. </a:t>
            </a:r>
            <a:r>
              <a:rPr lang="pl-PL" sz="2000" b="1" dirty="0" err="1" smtClean="0">
                <a:solidFill>
                  <a:srgbClr val="FF0000"/>
                </a:solidFill>
              </a:rPr>
              <a:t>Matteo</a:t>
            </a:r>
            <a:r>
              <a:rPr lang="pl-PL" sz="2000" b="1" dirty="0" smtClean="0">
                <a:solidFill>
                  <a:srgbClr val="FF0000"/>
                </a:solidFill>
              </a:rPr>
              <a:t>, </a:t>
            </a:r>
            <a:r>
              <a:rPr lang="pl-PL" sz="2000" b="1" dirty="0" smtClean="0">
                <a:solidFill>
                  <a:schemeClr val="tx1"/>
                </a:solidFill>
              </a:rPr>
              <a:t>S. Giuseppe, S. Teresa, del Salvatore i del </a:t>
            </a:r>
            <a:r>
              <a:rPr lang="pl-PL" sz="2000" b="1" dirty="0" err="1" smtClean="0">
                <a:solidFill>
                  <a:schemeClr val="tx1"/>
                </a:solidFill>
              </a:rPr>
              <a:t>Olivella</a:t>
            </a:r>
            <a:endParaRPr lang="pl-PL" sz="2000" b="1" dirty="0">
              <a:solidFill>
                <a:schemeClr val="tx1"/>
              </a:solidFill>
            </a:endParaRPr>
          </a:p>
        </p:txBody>
      </p:sp>
      <p:pic>
        <p:nvPicPr>
          <p:cNvPr id="5" name="Symbol zastępczy zawartości 3" descr="Palermo, Włochy 6 Maj 2012 - Fasada kościoła San Matteo Zdjęcie Seryjne - 15318811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2276872"/>
            <a:ext cx="4013647" cy="3114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rostokąt 5"/>
          <p:cNvSpPr/>
          <p:nvPr/>
        </p:nvSpPr>
        <p:spPr>
          <a:xfrm>
            <a:off x="4932040" y="5460326"/>
            <a:ext cx="388843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100" i="1" dirty="0" smtClean="0"/>
              <a:t>Źródło: http://pl.wikipedia.org/</a:t>
            </a:r>
            <a:endParaRPr lang="pl-PL" sz="11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00B050"/>
                </a:solidFill>
              </a:rPr>
              <a:t>Palermo -demografia</a:t>
            </a:r>
            <a:endParaRPr lang="pl-PL" b="1" dirty="0">
              <a:solidFill>
                <a:srgbClr val="00B05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pl-PL" dirty="0" smtClean="0"/>
              <a:t>	</a:t>
            </a:r>
            <a:r>
              <a:rPr lang="pl-PL" sz="2000" b="1" dirty="0" smtClean="0"/>
              <a:t>Miasto zamieszkuje około </a:t>
            </a:r>
            <a:r>
              <a:rPr lang="pl-PL" sz="2000" b="1" dirty="0" smtClean="0">
                <a:solidFill>
                  <a:srgbClr val="FF0000"/>
                </a:solidFill>
              </a:rPr>
              <a:t>670 000 </a:t>
            </a:r>
            <a:r>
              <a:rPr lang="pl-PL" sz="2000" b="1" dirty="0" smtClean="0"/>
              <a:t>ludzi. </a:t>
            </a:r>
            <a:endParaRPr lang="pl-PL" sz="2000" b="1" dirty="0" smtClean="0"/>
          </a:p>
          <a:p>
            <a:pPr algn="just">
              <a:buNone/>
            </a:pPr>
            <a:r>
              <a:rPr lang="pl-PL" sz="2000" b="1" dirty="0" smtClean="0"/>
              <a:t> </a:t>
            </a:r>
            <a:r>
              <a:rPr lang="pl-PL" sz="2000" b="1" dirty="0" smtClean="0"/>
              <a:t>    </a:t>
            </a:r>
            <a:r>
              <a:rPr lang="pl-PL" sz="2000" b="1" dirty="0" smtClean="0"/>
              <a:t>Język </a:t>
            </a:r>
            <a:r>
              <a:rPr lang="pl-PL" sz="2000" b="1" dirty="0" smtClean="0"/>
              <a:t>używany przez mieszkańców Palermo to </a:t>
            </a:r>
            <a:r>
              <a:rPr lang="pl-PL" sz="2000" b="1" dirty="0" smtClean="0">
                <a:solidFill>
                  <a:srgbClr val="FF0000"/>
                </a:solidFill>
              </a:rPr>
              <a:t>język włoski</a:t>
            </a:r>
            <a:r>
              <a:rPr lang="pl-PL" sz="2000" b="1" dirty="0" smtClean="0"/>
              <a:t> i </a:t>
            </a:r>
            <a:r>
              <a:rPr lang="pl-PL" sz="2000" b="1" dirty="0" smtClean="0">
                <a:solidFill>
                  <a:srgbClr val="FF0000"/>
                </a:solidFill>
              </a:rPr>
              <a:t>dialekt sycylijski.</a:t>
            </a:r>
            <a:endParaRPr lang="pl-PL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00B050"/>
                </a:solidFill>
              </a:rPr>
              <a:t>Język włoski</a:t>
            </a:r>
            <a:endParaRPr lang="pl-PL" b="1" dirty="0">
              <a:solidFill>
                <a:srgbClr val="00B05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04800" y="1554162"/>
            <a:ext cx="8299648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pl-PL" sz="2800" dirty="0" smtClean="0"/>
              <a:t>	</a:t>
            </a:r>
            <a:r>
              <a:rPr lang="pl-PL" sz="2000" b="1" dirty="0" smtClean="0"/>
              <a:t>Język włoski pod względem słownictwa najbliższy jest  łacinie spośród wszystkich języków romańskich.</a:t>
            </a:r>
          </a:p>
          <a:p>
            <a:pPr algn="just">
              <a:buNone/>
            </a:pPr>
            <a:r>
              <a:rPr lang="pl-PL" sz="2000" b="1" dirty="0" smtClean="0"/>
              <a:t>	Współczesny włoski dużo zawdzięcza takim pisarzom, jak </a:t>
            </a:r>
            <a:r>
              <a:rPr lang="pl-PL" sz="2000" b="1" dirty="0" smtClean="0">
                <a:solidFill>
                  <a:srgbClr val="FF0000"/>
                </a:solidFill>
              </a:rPr>
              <a:t>Dante Alighieri </a:t>
            </a:r>
            <a:r>
              <a:rPr lang="pl-PL" sz="2000" b="1" dirty="0" smtClean="0">
                <a:solidFill>
                  <a:srgbClr val="FF0000"/>
                </a:solidFill>
              </a:rPr>
              <a:t>                    </a:t>
            </a:r>
            <a:r>
              <a:rPr lang="pl-PL" sz="2000" b="1" dirty="0" smtClean="0"/>
              <a:t>i </a:t>
            </a:r>
            <a:r>
              <a:rPr lang="pl-PL" sz="2000" b="1" dirty="0" err="1" smtClean="0">
                <a:solidFill>
                  <a:srgbClr val="FF0000"/>
                </a:solidFill>
              </a:rPr>
              <a:t>Alesssandro</a:t>
            </a:r>
            <a:r>
              <a:rPr lang="pl-PL" sz="2000" b="1" dirty="0" smtClean="0">
                <a:solidFill>
                  <a:srgbClr val="FF0000"/>
                </a:solidFill>
              </a:rPr>
              <a:t> Manzoni</a:t>
            </a:r>
            <a:r>
              <a:rPr lang="pl-PL" sz="2000" b="1" dirty="0" smtClean="0"/>
              <a:t>, którzy za standard obrali język wyedukowanych Toskańczyków.</a:t>
            </a:r>
          </a:p>
          <a:p>
            <a:pPr algn="just">
              <a:buNone/>
            </a:pPr>
            <a:r>
              <a:rPr lang="pl-PL" sz="2000" b="1" dirty="0" smtClean="0"/>
              <a:t>	Dzisiaj mówi się, że najlepsza mowa to </a:t>
            </a:r>
            <a:r>
              <a:rPr lang="pl-PL" sz="2000" b="1" dirty="0" smtClean="0">
                <a:solidFill>
                  <a:srgbClr val="FF0000"/>
                </a:solidFill>
              </a:rPr>
              <a:t>la lingua </a:t>
            </a:r>
            <a:r>
              <a:rPr lang="pl-PL" sz="2000" b="1" dirty="0" err="1" smtClean="0">
                <a:solidFill>
                  <a:srgbClr val="FF0000"/>
                </a:solidFill>
              </a:rPr>
              <a:t>toscana</a:t>
            </a:r>
            <a:r>
              <a:rPr lang="pl-PL" sz="2000" b="1" dirty="0" smtClean="0">
                <a:solidFill>
                  <a:srgbClr val="FF0000"/>
                </a:solidFill>
              </a:rPr>
              <a:t> </a:t>
            </a:r>
            <a:r>
              <a:rPr lang="pl-PL" sz="2000" b="1" dirty="0" err="1" smtClean="0">
                <a:solidFill>
                  <a:srgbClr val="FF0000"/>
                </a:solidFill>
              </a:rPr>
              <a:t>in</a:t>
            </a:r>
            <a:r>
              <a:rPr lang="pl-PL" sz="2000" b="1" dirty="0" smtClean="0">
                <a:solidFill>
                  <a:srgbClr val="FF0000"/>
                </a:solidFill>
              </a:rPr>
              <a:t> </a:t>
            </a:r>
            <a:r>
              <a:rPr lang="pl-PL" sz="2000" b="1" dirty="0" err="1" smtClean="0">
                <a:solidFill>
                  <a:srgbClr val="FF0000"/>
                </a:solidFill>
              </a:rPr>
              <a:t>bocca</a:t>
            </a:r>
            <a:r>
              <a:rPr lang="pl-PL" sz="2000" b="1" dirty="0" smtClean="0">
                <a:solidFill>
                  <a:srgbClr val="FF0000"/>
                </a:solidFill>
              </a:rPr>
              <a:t> </a:t>
            </a:r>
            <a:r>
              <a:rPr lang="pl-PL" sz="2000" b="1" dirty="0" err="1" smtClean="0">
                <a:solidFill>
                  <a:srgbClr val="FF0000"/>
                </a:solidFill>
              </a:rPr>
              <a:t>romana</a:t>
            </a:r>
            <a:r>
              <a:rPr lang="pl-PL" sz="2000" b="1" dirty="0" smtClean="0">
                <a:solidFill>
                  <a:srgbClr val="FF0000"/>
                </a:solidFill>
              </a:rPr>
              <a:t> (toskański w rzymskich ustach)</a:t>
            </a:r>
          </a:p>
          <a:p>
            <a:pPr algn="just">
              <a:buNone/>
            </a:pPr>
            <a:r>
              <a:rPr lang="pl-PL" sz="2000" b="1" dirty="0" smtClean="0"/>
              <a:t>	Językiem włoskim na świecie posługuje się </a:t>
            </a:r>
            <a:r>
              <a:rPr lang="pl-PL" sz="2000" b="1" dirty="0" smtClean="0">
                <a:solidFill>
                  <a:srgbClr val="FF0000"/>
                </a:solidFill>
              </a:rPr>
              <a:t>100 milionów </a:t>
            </a:r>
            <a:r>
              <a:rPr lang="pl-PL" sz="2000" b="1" dirty="0" smtClean="0"/>
              <a:t>ludzi.</a:t>
            </a:r>
            <a:endParaRPr lang="pl-PL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00B050"/>
                </a:solidFill>
              </a:rPr>
              <a:t>Dante Alighieri</a:t>
            </a:r>
            <a:endParaRPr lang="pl-PL" b="1" dirty="0">
              <a:solidFill>
                <a:srgbClr val="00B05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pl-PL" b="1" dirty="0" smtClean="0"/>
              <a:t>	</a:t>
            </a:r>
            <a:r>
              <a:rPr lang="pl-PL" sz="2000" b="1" dirty="0" smtClean="0"/>
              <a:t>Dante Alighieri (ur. </a:t>
            </a:r>
            <a:r>
              <a:rPr lang="pl-PL" sz="2000" b="1" dirty="0" smtClean="0">
                <a:solidFill>
                  <a:srgbClr val="FF0000"/>
                </a:solidFill>
              </a:rPr>
              <a:t>1265 </a:t>
            </a:r>
            <a:r>
              <a:rPr lang="pl-PL" sz="2000" b="1" dirty="0" smtClean="0"/>
              <a:t>we Florencji, zm. w </a:t>
            </a:r>
            <a:r>
              <a:rPr lang="pl-PL" sz="2000" b="1" dirty="0" smtClean="0">
                <a:solidFill>
                  <a:srgbClr val="FF0000"/>
                </a:solidFill>
              </a:rPr>
              <a:t>1321</a:t>
            </a:r>
            <a:r>
              <a:rPr lang="pl-PL" sz="2000" b="1" dirty="0" smtClean="0"/>
              <a:t> w Rawennie) </a:t>
            </a:r>
            <a:r>
              <a:rPr lang="pl-PL" sz="2000" b="1" dirty="0" smtClean="0">
                <a:solidFill>
                  <a:srgbClr val="FF0000"/>
                </a:solidFill>
              </a:rPr>
              <a:t>– włoski poeta, filozof </a:t>
            </a:r>
            <a:r>
              <a:rPr lang="pl-PL" sz="2000" b="1" dirty="0" smtClean="0">
                <a:solidFill>
                  <a:srgbClr val="FF0000"/>
                </a:solidFill>
              </a:rPr>
              <a:t>         i </a:t>
            </a:r>
            <a:r>
              <a:rPr lang="pl-PL" sz="2000" b="1" dirty="0" smtClean="0">
                <a:solidFill>
                  <a:srgbClr val="FF0000"/>
                </a:solidFill>
              </a:rPr>
              <a:t>polityk.</a:t>
            </a:r>
          </a:p>
          <a:p>
            <a:pPr>
              <a:buNone/>
            </a:pPr>
            <a:r>
              <a:rPr lang="pl-PL" sz="2000" b="1" dirty="0" smtClean="0"/>
              <a:t>	Jego najwybitniejszym dziełem jest poemat </a:t>
            </a:r>
            <a:r>
              <a:rPr lang="pl-PL" sz="2000" b="1" i="1" dirty="0" smtClean="0">
                <a:solidFill>
                  <a:srgbClr val="FF0000"/>
                </a:solidFill>
              </a:rPr>
              <a:t>Boska Komedia</a:t>
            </a:r>
            <a:r>
              <a:rPr lang="pl-PL" sz="2000" b="1" dirty="0" smtClean="0"/>
              <a:t>, uważany za </a:t>
            </a:r>
            <a:r>
              <a:rPr lang="pl-PL" sz="2000" b="1" dirty="0" smtClean="0">
                <a:solidFill>
                  <a:srgbClr val="FF0000"/>
                </a:solidFill>
              </a:rPr>
              <a:t>arcydzieło literatury światowej</a:t>
            </a:r>
            <a:r>
              <a:rPr lang="pl-PL" sz="2000" b="1" dirty="0" smtClean="0"/>
              <a:t> i szczytowe osiągnięcie </a:t>
            </a:r>
            <a:r>
              <a:rPr lang="pl-PL" sz="2000" b="1" dirty="0" smtClean="0">
                <a:solidFill>
                  <a:srgbClr val="FF0000"/>
                </a:solidFill>
              </a:rPr>
              <a:t>literatury średniowiecznej</a:t>
            </a:r>
            <a:r>
              <a:rPr lang="pl-PL" sz="2000" b="1" dirty="0" smtClean="0"/>
              <a:t>. Utwór jest w całości napisany </a:t>
            </a:r>
            <a:r>
              <a:rPr lang="pl-PL" sz="2000" b="1" dirty="0" smtClean="0">
                <a:solidFill>
                  <a:srgbClr val="FF0000"/>
                </a:solidFill>
              </a:rPr>
              <a:t>po włosku.</a:t>
            </a:r>
          </a:p>
          <a:p>
            <a:pPr algn="just">
              <a:buNone/>
            </a:pPr>
            <a:endParaRPr lang="pl-PL" b="1" dirty="0"/>
          </a:p>
        </p:txBody>
      </p:sp>
      <p:pic>
        <p:nvPicPr>
          <p:cNvPr id="5" name="Symbol zastępczy zawartości 3" descr="Portrait de Dante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556792"/>
            <a:ext cx="3168352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rostokąt 5"/>
          <p:cNvSpPr/>
          <p:nvPr/>
        </p:nvSpPr>
        <p:spPr>
          <a:xfrm>
            <a:off x="5220072" y="6021288"/>
            <a:ext cx="295232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100" i="1" dirty="0" smtClean="0"/>
              <a:t>Źródło</a:t>
            </a:r>
            <a:r>
              <a:rPr lang="pl-PL" sz="1100" i="1" dirty="0" smtClean="0"/>
              <a:t>: http://www.qotd.org/quotes/Dante</a:t>
            </a:r>
            <a:endParaRPr lang="pl-PL" sz="11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00B050"/>
                </a:solidFill>
              </a:rPr>
              <a:t>Alessandro Manzoni</a:t>
            </a:r>
            <a:endParaRPr lang="pl-PL" b="1" dirty="0">
              <a:solidFill>
                <a:srgbClr val="00B05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pl-PL" b="1" dirty="0" smtClean="0"/>
              <a:t>	</a:t>
            </a:r>
            <a:r>
              <a:rPr lang="pl-PL" sz="2000" b="1" dirty="0" smtClean="0"/>
              <a:t>Alessandro Manzoni (ur.1785 </a:t>
            </a:r>
            <a:r>
              <a:rPr lang="pl-PL" sz="2000" b="1" dirty="0" smtClean="0"/>
              <a:t>      w </a:t>
            </a:r>
            <a:r>
              <a:rPr lang="pl-PL" sz="2000" b="1" dirty="0" smtClean="0"/>
              <a:t>Mediolanie, zm. 1873 tamże) –</a:t>
            </a:r>
            <a:r>
              <a:rPr lang="pl-PL" sz="2000" b="1" dirty="0" smtClean="0">
                <a:solidFill>
                  <a:srgbClr val="FF0000"/>
                </a:solidFill>
              </a:rPr>
              <a:t> pisarz, czołowy przedstawiciel włoskiego romantyzmu. </a:t>
            </a:r>
            <a:endParaRPr lang="pl-PL" sz="2000" dirty="0"/>
          </a:p>
        </p:txBody>
      </p:sp>
      <p:pic>
        <p:nvPicPr>
          <p:cNvPr id="5" name="Symbol zastępczy zawartości 3" descr="Portrait of Alessandro Manzoni - Francesco Hayez"/>
          <p:cNvPicPr>
            <a:picLocks noGrp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034077" y="1600200"/>
            <a:ext cx="3571646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rostokąt 5"/>
          <p:cNvSpPr/>
          <p:nvPr/>
        </p:nvSpPr>
        <p:spPr>
          <a:xfrm>
            <a:off x="5076056" y="6309320"/>
            <a:ext cx="273630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100" i="1" dirty="0" smtClean="0"/>
              <a:t>Źródło: </a:t>
            </a:r>
            <a:r>
              <a:rPr lang="pl-PL" sz="1100" i="1" dirty="0" err="1" smtClean="0"/>
              <a:t>en.wikipedia.org</a:t>
            </a:r>
            <a:endParaRPr lang="pl-PL" sz="11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00B050"/>
                </a:solidFill>
              </a:rPr>
              <a:t>Włochy- informacje ogólne</a:t>
            </a:r>
            <a:endParaRPr lang="pl-PL" dirty="0">
              <a:solidFill>
                <a:srgbClr val="00B05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556792"/>
            <a:ext cx="4762872" cy="456937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1800" b="1" dirty="0" smtClean="0">
                <a:solidFill>
                  <a:srgbClr val="FF0000"/>
                </a:solidFill>
              </a:rPr>
              <a:t>Stolica</a:t>
            </a:r>
            <a:r>
              <a:rPr lang="pl-PL" sz="1800" b="1" dirty="0" smtClean="0"/>
              <a:t>: Rzym</a:t>
            </a:r>
          </a:p>
          <a:p>
            <a:pPr>
              <a:buNone/>
            </a:pPr>
            <a:r>
              <a:rPr lang="pl-PL" sz="1800" b="1" dirty="0" smtClean="0">
                <a:solidFill>
                  <a:srgbClr val="FF0000"/>
                </a:solidFill>
              </a:rPr>
              <a:t>Ustrój polityczny</a:t>
            </a:r>
            <a:r>
              <a:rPr lang="pl-PL" sz="1800" b="1" dirty="0" smtClean="0"/>
              <a:t>: republika  parlamentarna</a:t>
            </a:r>
          </a:p>
          <a:p>
            <a:pPr>
              <a:buNone/>
            </a:pPr>
            <a:r>
              <a:rPr lang="pl-PL" sz="1800" b="1" dirty="0" smtClean="0">
                <a:solidFill>
                  <a:srgbClr val="FF0000"/>
                </a:solidFill>
              </a:rPr>
              <a:t>Typ  państwa</a:t>
            </a:r>
            <a:r>
              <a:rPr lang="pl-PL" sz="1800" b="1" dirty="0" smtClean="0"/>
              <a:t>: demokracja</a:t>
            </a:r>
          </a:p>
          <a:p>
            <a:pPr>
              <a:buNone/>
            </a:pPr>
            <a:r>
              <a:rPr lang="pl-PL" sz="1800" b="1" dirty="0" smtClean="0">
                <a:solidFill>
                  <a:srgbClr val="FF0000"/>
                </a:solidFill>
              </a:rPr>
              <a:t>Głowa państwa </a:t>
            </a:r>
            <a:r>
              <a:rPr lang="pl-PL" sz="1800" b="1" dirty="0" smtClean="0"/>
              <a:t>: prezydent Giorgio </a:t>
            </a:r>
            <a:r>
              <a:rPr lang="pl-PL" sz="1800" b="1" dirty="0" err="1" smtClean="0"/>
              <a:t>Napolitano</a:t>
            </a:r>
            <a:endParaRPr lang="pl-PL" sz="1800" b="1" dirty="0" smtClean="0"/>
          </a:p>
          <a:p>
            <a:pPr>
              <a:buNone/>
            </a:pPr>
            <a:r>
              <a:rPr lang="pl-PL" sz="1800" b="1" dirty="0" smtClean="0">
                <a:solidFill>
                  <a:srgbClr val="FF0000"/>
                </a:solidFill>
              </a:rPr>
              <a:t>Szef rządu </a:t>
            </a:r>
            <a:r>
              <a:rPr lang="pl-PL" sz="1800" b="1" dirty="0" smtClean="0"/>
              <a:t>: premier Mateo </a:t>
            </a:r>
            <a:r>
              <a:rPr lang="pl-PL" sz="1800" b="1" dirty="0" err="1" smtClean="0"/>
              <a:t>Renzi</a:t>
            </a:r>
            <a:endParaRPr lang="pl-PL" sz="1800" b="1" dirty="0" smtClean="0"/>
          </a:p>
          <a:p>
            <a:pPr>
              <a:buNone/>
            </a:pPr>
            <a:r>
              <a:rPr lang="pl-PL" sz="1800" b="1" dirty="0" smtClean="0">
                <a:solidFill>
                  <a:srgbClr val="FF0000"/>
                </a:solidFill>
              </a:rPr>
              <a:t>Powierzchnia </a:t>
            </a:r>
            <a:r>
              <a:rPr lang="pl-PL" sz="1800" b="1" dirty="0" smtClean="0"/>
              <a:t>: 71. na świecie</a:t>
            </a:r>
          </a:p>
          <a:p>
            <a:r>
              <a:rPr lang="pl-PL" sz="1800" b="1" dirty="0" smtClean="0">
                <a:solidFill>
                  <a:srgbClr val="FF0000"/>
                </a:solidFill>
              </a:rPr>
              <a:t>całkowita</a:t>
            </a:r>
            <a:r>
              <a:rPr lang="pl-PL" sz="1800" b="1" dirty="0" smtClean="0"/>
              <a:t>: 301 230 km</a:t>
            </a:r>
            <a:r>
              <a:rPr lang="pl-PL" sz="1800" b="1" baseline="30000" dirty="0" smtClean="0"/>
              <a:t>2</a:t>
            </a:r>
            <a:endParaRPr lang="pl-PL" sz="1800" b="1" dirty="0" smtClean="0"/>
          </a:p>
          <a:p>
            <a:r>
              <a:rPr lang="pl-PL" sz="1800" b="1" dirty="0" smtClean="0"/>
              <a:t> </a:t>
            </a:r>
            <a:r>
              <a:rPr lang="pl-PL" sz="1800" b="1" dirty="0" smtClean="0">
                <a:solidFill>
                  <a:srgbClr val="FF0000"/>
                </a:solidFill>
              </a:rPr>
              <a:t>wody śródlądowe </a:t>
            </a:r>
            <a:r>
              <a:rPr lang="pl-PL" sz="1800" b="1" dirty="0" smtClean="0"/>
              <a:t>: 2,36%</a:t>
            </a:r>
          </a:p>
          <a:p>
            <a:pPr>
              <a:buNone/>
            </a:pPr>
            <a:r>
              <a:rPr lang="pl-PL" sz="1800" b="1" dirty="0" smtClean="0">
                <a:solidFill>
                  <a:srgbClr val="FF0000"/>
                </a:solidFill>
              </a:rPr>
              <a:t>Liczba ludności </a:t>
            </a:r>
            <a:r>
              <a:rPr lang="pl-PL" sz="1800" b="1" dirty="0" smtClean="0"/>
              <a:t>(2012) 23. na świecie</a:t>
            </a:r>
          </a:p>
          <a:p>
            <a:r>
              <a:rPr lang="pl-PL" sz="1800" b="1" dirty="0" smtClean="0">
                <a:solidFill>
                  <a:srgbClr val="FF0000"/>
                </a:solidFill>
              </a:rPr>
              <a:t> całkowita</a:t>
            </a:r>
            <a:r>
              <a:rPr lang="pl-PL" sz="1800" b="1" dirty="0" smtClean="0"/>
              <a:t>: 59 530 464</a:t>
            </a:r>
          </a:p>
          <a:p>
            <a:pPr>
              <a:buNone/>
            </a:pPr>
            <a:r>
              <a:rPr lang="pl-PL" sz="1800" b="1" dirty="0" smtClean="0">
                <a:solidFill>
                  <a:srgbClr val="FF0000"/>
                </a:solidFill>
              </a:rPr>
              <a:t>Gęstość zaludnienia </a:t>
            </a:r>
            <a:r>
              <a:rPr lang="pl-PL" sz="1800" b="1" dirty="0" smtClean="0"/>
              <a:t>: 198 osób/km</a:t>
            </a:r>
            <a:r>
              <a:rPr lang="pl-PL" sz="1600" b="1" baseline="30000" dirty="0" smtClean="0"/>
              <a:t>2</a:t>
            </a:r>
            <a:endParaRPr lang="pl-PL" sz="1600" b="1" dirty="0" smtClean="0"/>
          </a:p>
          <a:p>
            <a:endParaRPr lang="pl-PL" sz="1000" b="1" dirty="0" smtClean="0"/>
          </a:p>
          <a:p>
            <a:endParaRPr lang="pl-PL" sz="1800" dirty="0" smtClean="0"/>
          </a:p>
          <a:p>
            <a:endParaRPr lang="pl-PL" dirty="0"/>
          </a:p>
        </p:txBody>
      </p:sp>
      <p:pic>
        <p:nvPicPr>
          <p:cNvPr id="5" name="irc_mi" descr="http://www.free-scores.com/IMG/marcellino81/marcellino81_2011022107305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5" y="2420888"/>
            <a:ext cx="3456384" cy="3096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b="1" dirty="0" smtClean="0">
                <a:solidFill>
                  <a:srgbClr val="00B050"/>
                </a:solidFill>
              </a:rPr>
              <a:t>Włoscy nobliści</a:t>
            </a:r>
            <a:endParaRPr lang="pl-PL" sz="3600" b="1" dirty="0">
              <a:solidFill>
                <a:srgbClr val="00B05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pl-PL" sz="2000" dirty="0" smtClean="0"/>
              <a:t>	</a:t>
            </a:r>
            <a:r>
              <a:rPr lang="pl-PL" sz="2000" b="1" dirty="0" smtClean="0"/>
              <a:t>Włosi mogą pochwalić się </a:t>
            </a:r>
            <a:r>
              <a:rPr lang="pl-PL" sz="2000" b="1" dirty="0" smtClean="0">
                <a:solidFill>
                  <a:srgbClr val="FF0000"/>
                </a:solidFill>
              </a:rPr>
              <a:t>20 noblistami</a:t>
            </a:r>
            <a:r>
              <a:rPr lang="pl-PL" sz="2000" b="1" dirty="0" smtClean="0"/>
              <a:t>, z których </a:t>
            </a:r>
            <a:r>
              <a:rPr lang="pl-PL" sz="2000" b="1" dirty="0" smtClean="0">
                <a:solidFill>
                  <a:srgbClr val="FF0000"/>
                </a:solidFill>
              </a:rPr>
              <a:t>6</a:t>
            </a:r>
            <a:r>
              <a:rPr lang="pl-PL" sz="2000" b="1" dirty="0" smtClean="0"/>
              <a:t> otrzymało nagrodę </a:t>
            </a:r>
            <a:r>
              <a:rPr lang="pl-PL" sz="2000" b="1" dirty="0" smtClean="0"/>
              <a:t>                w </a:t>
            </a:r>
            <a:r>
              <a:rPr lang="pl-PL" sz="2000" b="1" dirty="0" smtClean="0"/>
              <a:t>dziedzinie </a:t>
            </a:r>
            <a:r>
              <a:rPr lang="pl-PL" sz="2000" b="1" dirty="0" smtClean="0">
                <a:solidFill>
                  <a:srgbClr val="FF0000"/>
                </a:solidFill>
              </a:rPr>
              <a:t>literatury.</a:t>
            </a:r>
          </a:p>
          <a:p>
            <a:pPr algn="just">
              <a:buNone/>
            </a:pPr>
            <a:r>
              <a:rPr lang="pl-PL" sz="2000" b="1" dirty="0" smtClean="0"/>
              <a:t>	</a:t>
            </a:r>
            <a:endParaRPr lang="pl-PL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00B050"/>
                </a:solidFill>
              </a:rPr>
              <a:t>Włoscy nobliści</a:t>
            </a:r>
            <a:endParaRPr lang="pl-PL" dirty="0">
              <a:solidFill>
                <a:srgbClr val="00B050"/>
              </a:solidFill>
            </a:endParaRPr>
          </a:p>
        </p:txBody>
      </p:sp>
      <p:pic>
        <p:nvPicPr>
          <p:cNvPr id="4" name="irc_mi" descr="http://www.nobelprize.org/nobel_prizes/literature/laureates/1997/fo_postcard.jpg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436096" y="1988840"/>
            <a:ext cx="26670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rostokąt 5"/>
          <p:cNvSpPr/>
          <p:nvPr/>
        </p:nvSpPr>
        <p:spPr>
          <a:xfrm>
            <a:off x="539552" y="1772816"/>
            <a:ext cx="439248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pl-PL" sz="2000" b="1" dirty="0" smtClean="0">
                <a:solidFill>
                  <a:srgbClr val="FF0000"/>
                </a:solidFill>
              </a:rPr>
              <a:t>Dario </a:t>
            </a:r>
            <a:r>
              <a:rPr lang="pl-PL" sz="2000" b="1" dirty="0" err="1" smtClean="0">
                <a:solidFill>
                  <a:srgbClr val="FF0000"/>
                </a:solidFill>
              </a:rPr>
              <a:t>Fo</a:t>
            </a:r>
            <a:r>
              <a:rPr lang="pl-PL" sz="2000" b="1" dirty="0" smtClean="0">
                <a:solidFill>
                  <a:srgbClr val="FF0000"/>
                </a:solidFill>
              </a:rPr>
              <a:t> (ur. 1926r. W San </a:t>
            </a:r>
            <a:r>
              <a:rPr lang="pl-PL" sz="2000" b="1" dirty="0" err="1" smtClean="0">
                <a:solidFill>
                  <a:srgbClr val="FF0000"/>
                </a:solidFill>
              </a:rPr>
              <a:t>Giano</a:t>
            </a:r>
            <a:r>
              <a:rPr lang="pl-PL" sz="2000" b="1" dirty="0" smtClean="0">
                <a:solidFill>
                  <a:srgbClr val="FF0000"/>
                </a:solidFill>
              </a:rPr>
              <a:t>) </a:t>
            </a:r>
            <a:r>
              <a:rPr lang="pl-PL" sz="2000" b="1" dirty="0" smtClean="0">
                <a:solidFill>
                  <a:srgbClr val="FF0000"/>
                </a:solidFill>
              </a:rPr>
              <a:t>                 </a:t>
            </a:r>
            <a:r>
              <a:rPr lang="pl-PL" sz="2000" b="1" dirty="0" smtClean="0"/>
              <a:t>to </a:t>
            </a:r>
            <a:r>
              <a:rPr lang="pl-PL" sz="2000" b="1" dirty="0" smtClean="0"/>
              <a:t>włoski satyryk, autor sztuk teatralnych, reżyser teatralny </a:t>
            </a:r>
            <a:r>
              <a:rPr lang="pl-PL" sz="2000" b="1" dirty="0" smtClean="0"/>
              <a:t>                           i </a:t>
            </a:r>
            <a:r>
              <a:rPr lang="pl-PL" sz="2000" b="1" dirty="0" smtClean="0"/>
              <a:t>kompozytor. </a:t>
            </a:r>
            <a:endParaRPr lang="pl-PL" sz="2000" b="1" dirty="0" smtClean="0"/>
          </a:p>
          <a:p>
            <a:pPr>
              <a:buNone/>
            </a:pPr>
            <a:r>
              <a:rPr lang="pl-PL" sz="2000" b="1" dirty="0" smtClean="0"/>
              <a:t>W </a:t>
            </a:r>
            <a:r>
              <a:rPr lang="pl-PL" sz="2000" b="1" dirty="0" smtClean="0">
                <a:solidFill>
                  <a:srgbClr val="FF0000"/>
                </a:solidFill>
              </a:rPr>
              <a:t>1997 </a:t>
            </a:r>
            <a:r>
              <a:rPr lang="pl-PL" sz="2000" b="1" dirty="0" smtClean="0"/>
              <a:t>roku otrzymał </a:t>
            </a:r>
            <a:r>
              <a:rPr lang="pl-PL" sz="2000" b="1" dirty="0" smtClean="0">
                <a:solidFill>
                  <a:srgbClr val="FF0000"/>
                </a:solidFill>
              </a:rPr>
              <a:t>literacką nagrodę Nobla.</a:t>
            </a:r>
            <a:r>
              <a:rPr lang="pl-PL" sz="2000" b="1" dirty="0" smtClean="0"/>
              <a:t> </a:t>
            </a:r>
            <a:endParaRPr lang="pl-PL" sz="2000" b="1" dirty="0" smtClean="0"/>
          </a:p>
          <a:p>
            <a:pPr>
              <a:buNone/>
            </a:pPr>
            <a:r>
              <a:rPr lang="pl-PL" sz="2000" b="1" dirty="0" smtClean="0"/>
              <a:t>Jego </a:t>
            </a:r>
            <a:r>
              <a:rPr lang="pl-PL" sz="2000" b="1" dirty="0" smtClean="0"/>
              <a:t>dzieła poruszają tematy polityczne,  krytykuje on min. polityków (</a:t>
            </a:r>
            <a:r>
              <a:rPr lang="pl-PL" sz="2000" b="1" dirty="0" err="1" smtClean="0"/>
              <a:t>Silvia</a:t>
            </a:r>
            <a:r>
              <a:rPr lang="pl-PL" sz="2000" b="1" dirty="0" smtClean="0"/>
              <a:t> Berlusconiego w przedstawieniu „</a:t>
            </a:r>
            <a:r>
              <a:rPr lang="pl-PL" sz="2000" b="1" dirty="0" err="1" smtClean="0"/>
              <a:t>Anomalo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Bicefalo</a:t>
            </a:r>
            <a:r>
              <a:rPr lang="pl-PL" sz="2000" b="1" dirty="0" smtClean="0"/>
              <a:t>”, „Zdumiewający </a:t>
            </a:r>
            <a:r>
              <a:rPr lang="pl-PL" sz="2000" b="1" dirty="0" err="1" smtClean="0"/>
              <a:t>dwumózgowiec</a:t>
            </a:r>
            <a:r>
              <a:rPr lang="pl-PL" sz="2000" b="1" dirty="0" smtClean="0"/>
              <a:t>”)</a:t>
            </a:r>
          </a:p>
        </p:txBody>
      </p:sp>
      <p:sp>
        <p:nvSpPr>
          <p:cNvPr id="7" name="Prostokąt 6"/>
          <p:cNvSpPr/>
          <p:nvPr/>
        </p:nvSpPr>
        <p:spPr>
          <a:xfrm>
            <a:off x="5436096" y="5733256"/>
            <a:ext cx="280831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100" i="1" dirty="0" smtClean="0"/>
              <a:t>Źródło: </a:t>
            </a:r>
            <a:r>
              <a:rPr lang="pl-PL" sz="1100" i="1" dirty="0" err="1" smtClean="0"/>
              <a:t>www.nobelprize.org</a:t>
            </a:r>
            <a:endParaRPr lang="pl-PL" sz="11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00B050"/>
                </a:solidFill>
              </a:rPr>
              <a:t>Włoscy nobliści</a:t>
            </a:r>
            <a:endParaRPr lang="pl-PL" b="1" dirty="0">
              <a:solidFill>
                <a:srgbClr val="00B05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339208" cy="47244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pl-PL" sz="2400" dirty="0" smtClean="0"/>
              <a:t>	</a:t>
            </a:r>
          </a:p>
          <a:p>
            <a:pPr>
              <a:buNone/>
            </a:pPr>
            <a:r>
              <a:rPr lang="pl-PL" sz="2400" b="1" dirty="0" smtClean="0"/>
              <a:t>	</a:t>
            </a:r>
            <a:r>
              <a:rPr lang="pl-PL" sz="2000" b="1" dirty="0" smtClean="0"/>
              <a:t>Pochodzący z </a:t>
            </a:r>
            <a:r>
              <a:rPr lang="pl-PL" sz="2000" b="1" dirty="0" smtClean="0">
                <a:solidFill>
                  <a:srgbClr val="FF0000"/>
                </a:solidFill>
              </a:rPr>
              <a:t>Sycylii Luigi Pirandello (1867-1936) </a:t>
            </a:r>
            <a:r>
              <a:rPr lang="pl-PL" sz="2000" b="1" dirty="0" smtClean="0"/>
              <a:t>to słynny dramaturg, powieściopisarz </a:t>
            </a:r>
            <a:r>
              <a:rPr lang="pl-PL" sz="2000" b="1" dirty="0" smtClean="0"/>
              <a:t>                      i </a:t>
            </a:r>
            <a:r>
              <a:rPr lang="pl-PL" sz="2000" b="1" dirty="0" smtClean="0"/>
              <a:t>nowelista. </a:t>
            </a:r>
          </a:p>
          <a:p>
            <a:pPr>
              <a:buNone/>
            </a:pPr>
            <a:r>
              <a:rPr lang="pl-PL" sz="2000" b="1" dirty="0" smtClean="0"/>
              <a:t>	Pisał o człowieku i społeczeństwie, o hipokryzji i stereotypach funkcjonujących </a:t>
            </a:r>
            <a:r>
              <a:rPr lang="pl-PL" sz="2000" b="1" dirty="0" smtClean="0"/>
              <a:t>w </a:t>
            </a:r>
            <a:r>
              <a:rPr lang="pl-PL" sz="2000" b="1" dirty="0" smtClean="0"/>
              <a:t>stosunkach międzyludzkich. </a:t>
            </a:r>
          </a:p>
          <a:p>
            <a:pPr algn="just">
              <a:buNone/>
            </a:pPr>
            <a:r>
              <a:rPr lang="pl-PL" sz="2000" b="1" dirty="0" smtClean="0"/>
              <a:t>	</a:t>
            </a:r>
            <a:r>
              <a:rPr lang="pl-PL" sz="2000" b="1" dirty="0" smtClean="0">
                <a:solidFill>
                  <a:srgbClr val="FF0000"/>
                </a:solidFill>
              </a:rPr>
              <a:t>Laureatem</a:t>
            </a:r>
            <a:r>
              <a:rPr lang="pl-PL" sz="2000" b="1" dirty="0" smtClean="0"/>
              <a:t> w dziedzinie literatury został w </a:t>
            </a:r>
            <a:r>
              <a:rPr lang="pl-PL" sz="2000" b="1" dirty="0" smtClean="0">
                <a:solidFill>
                  <a:srgbClr val="FF0000"/>
                </a:solidFill>
              </a:rPr>
              <a:t>1934r</a:t>
            </a:r>
            <a:r>
              <a:rPr lang="pl-PL" sz="2000" dirty="0" smtClean="0"/>
              <a:t>. </a:t>
            </a:r>
            <a:endParaRPr lang="pl-PL" sz="2000" dirty="0"/>
          </a:p>
        </p:txBody>
      </p:sp>
      <p:pic>
        <p:nvPicPr>
          <p:cNvPr id="5" name="irc_mi" descr="http://www.partecipiamo.it/cultura/luigi_pirandello/immagini/luigi_pirandello_00003.jpg"/>
          <p:cNvPicPr>
            <a:picLocks noGrp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648200" y="2843769"/>
            <a:ext cx="4343400" cy="2237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rostokąt 6"/>
          <p:cNvSpPr/>
          <p:nvPr/>
        </p:nvSpPr>
        <p:spPr>
          <a:xfrm>
            <a:off x="4644008" y="5085184"/>
            <a:ext cx="345638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100" i="1" dirty="0" smtClean="0"/>
              <a:t>Źródło: pirandellolodge2875.org</a:t>
            </a:r>
            <a:endParaRPr lang="pl-PL" sz="11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00B050"/>
                </a:solidFill>
              </a:rPr>
              <a:t>Włoscy nobliści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pl-PL" sz="2400" dirty="0" smtClean="0"/>
              <a:t>	</a:t>
            </a:r>
            <a:r>
              <a:rPr lang="pl-PL" sz="2000" b="1" dirty="0" smtClean="0">
                <a:solidFill>
                  <a:srgbClr val="FF0000"/>
                </a:solidFill>
              </a:rPr>
              <a:t>Sycylijczykiem</a:t>
            </a:r>
            <a:r>
              <a:rPr lang="pl-PL" sz="2000" b="1" dirty="0" smtClean="0"/>
              <a:t> był także poeta </a:t>
            </a:r>
            <a:r>
              <a:rPr lang="pl-PL" sz="2000" b="1" dirty="0" smtClean="0">
                <a:solidFill>
                  <a:srgbClr val="FF0000"/>
                </a:solidFill>
              </a:rPr>
              <a:t>Salvatore Quasimodo (1901-1968).</a:t>
            </a:r>
          </a:p>
          <a:p>
            <a:pPr algn="just">
              <a:buNone/>
            </a:pPr>
            <a:r>
              <a:rPr lang="pl-PL" sz="2000" b="1" dirty="0" smtClean="0"/>
              <a:t>	Pisał  o rodzinnej wyspie, religii, śmierci i absurdach drugiej wojny światowej.</a:t>
            </a:r>
          </a:p>
          <a:p>
            <a:pPr algn="just">
              <a:buNone/>
            </a:pPr>
            <a:r>
              <a:rPr lang="pl-PL" sz="2000" b="1" dirty="0" smtClean="0"/>
              <a:t>	</a:t>
            </a:r>
            <a:r>
              <a:rPr lang="pl-PL" sz="2000" b="1" dirty="0" smtClean="0">
                <a:solidFill>
                  <a:srgbClr val="FF0000"/>
                </a:solidFill>
              </a:rPr>
              <a:t>W 1959 r</a:t>
            </a:r>
            <a:r>
              <a:rPr lang="pl-PL" sz="2000" b="1" dirty="0" smtClean="0"/>
              <a:t>. został laureatem </a:t>
            </a:r>
            <a:r>
              <a:rPr lang="pl-PL" sz="2000" b="1" dirty="0" smtClean="0">
                <a:solidFill>
                  <a:srgbClr val="FF0000"/>
                </a:solidFill>
              </a:rPr>
              <a:t>Nagrody Nobla </a:t>
            </a:r>
            <a:r>
              <a:rPr lang="pl-PL" sz="2000" b="1" dirty="0" smtClean="0"/>
              <a:t>w dziedzinie literatury.</a:t>
            </a:r>
          </a:p>
          <a:p>
            <a:pPr algn="just">
              <a:buNone/>
            </a:pPr>
            <a:r>
              <a:rPr lang="pl-PL" sz="2000" b="1" dirty="0" smtClean="0"/>
              <a:t>	Jego utwory to między innymi „Wody i ziemie”, „Aromat eukaliptusa” i inne. </a:t>
            </a:r>
            <a:endParaRPr lang="pl-PL" sz="2000" b="1" dirty="0"/>
          </a:p>
        </p:txBody>
      </p:sp>
      <p:pic>
        <p:nvPicPr>
          <p:cNvPr id="5" name="irc_mi" descr="http://4.bp.blogspot.com/-vRRbEOEBqvs/UOwktwwDnGI/AAAAAAAAg6g/EAJI1jZcnQw/s640/Salvatore-Quasimodo-durante-il-soggiorno-a-Genova.jpg"/>
          <p:cNvPicPr>
            <a:picLocks noGrp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648200" y="2230538"/>
            <a:ext cx="4343400" cy="3463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rostokąt 5"/>
          <p:cNvSpPr/>
          <p:nvPr/>
        </p:nvSpPr>
        <p:spPr>
          <a:xfrm>
            <a:off x="4716016" y="5733256"/>
            <a:ext cx="396044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100" i="1" dirty="0" smtClean="0"/>
              <a:t>Źródło: </a:t>
            </a:r>
            <a:r>
              <a:rPr lang="pl-PL" sz="1100" i="1" dirty="0" err="1" smtClean="0"/>
              <a:t>famouspeopleinfo.com</a:t>
            </a:r>
            <a:endParaRPr lang="pl-PL" sz="11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00B050"/>
                </a:solidFill>
              </a:rPr>
              <a:t>Włoscy nobliści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339208" cy="47244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pl-PL" sz="2400" dirty="0" smtClean="0"/>
              <a:t>	</a:t>
            </a:r>
          </a:p>
          <a:p>
            <a:pPr algn="just">
              <a:buNone/>
            </a:pPr>
            <a:r>
              <a:rPr lang="pl-PL" sz="2400" dirty="0" smtClean="0"/>
              <a:t>	</a:t>
            </a:r>
            <a:r>
              <a:rPr lang="pl-PL" sz="2000" b="1" dirty="0" smtClean="0"/>
              <a:t>Kolejnym </a:t>
            </a:r>
            <a:r>
              <a:rPr lang="pl-PL" sz="2000" b="1" dirty="0" smtClean="0">
                <a:solidFill>
                  <a:srgbClr val="FF0000"/>
                </a:solidFill>
              </a:rPr>
              <a:t>włoskim noblistą </a:t>
            </a:r>
            <a:r>
              <a:rPr lang="pl-PL" sz="2000" b="1" dirty="0" smtClean="0">
                <a:solidFill>
                  <a:srgbClr val="FF0000"/>
                </a:solidFill>
              </a:rPr>
              <a:t>                    w </a:t>
            </a:r>
            <a:r>
              <a:rPr lang="pl-PL" sz="2000" b="1" dirty="0" smtClean="0">
                <a:solidFill>
                  <a:srgbClr val="FF0000"/>
                </a:solidFill>
              </a:rPr>
              <a:t>1975r. </a:t>
            </a:r>
            <a:r>
              <a:rPr lang="pl-PL" sz="2000" b="1" dirty="0" smtClean="0"/>
              <a:t>został </a:t>
            </a:r>
            <a:r>
              <a:rPr lang="pl-PL" sz="2000" b="1" dirty="0" smtClean="0">
                <a:solidFill>
                  <a:srgbClr val="FF0000"/>
                </a:solidFill>
              </a:rPr>
              <a:t>Eugenio </a:t>
            </a:r>
            <a:r>
              <a:rPr lang="pl-PL" sz="2000" b="1" dirty="0" err="1" smtClean="0">
                <a:solidFill>
                  <a:srgbClr val="FF0000"/>
                </a:solidFill>
              </a:rPr>
              <a:t>Montale</a:t>
            </a:r>
            <a:r>
              <a:rPr lang="pl-PL" sz="2000" b="1" dirty="0" smtClean="0"/>
              <a:t>.</a:t>
            </a:r>
          </a:p>
          <a:p>
            <a:pPr>
              <a:buNone/>
            </a:pPr>
            <a:r>
              <a:rPr lang="pl-PL" sz="2000" b="1" dirty="0" smtClean="0"/>
              <a:t>	Żył w latach </a:t>
            </a:r>
            <a:r>
              <a:rPr lang="pl-PL" sz="2000" b="1" dirty="0" smtClean="0">
                <a:solidFill>
                  <a:srgbClr val="FF0000"/>
                </a:solidFill>
              </a:rPr>
              <a:t>1896-1981</a:t>
            </a:r>
            <a:r>
              <a:rPr lang="pl-PL" sz="2000" b="1" dirty="0" smtClean="0"/>
              <a:t> i pochodził z </a:t>
            </a:r>
            <a:r>
              <a:rPr lang="pl-PL" sz="2000" b="1" dirty="0" smtClean="0">
                <a:solidFill>
                  <a:srgbClr val="FF0000"/>
                </a:solidFill>
              </a:rPr>
              <a:t>Genui.</a:t>
            </a:r>
          </a:p>
          <a:p>
            <a:pPr algn="just">
              <a:buNone/>
            </a:pPr>
            <a:r>
              <a:rPr lang="pl-PL" sz="2000" b="1" dirty="0" smtClean="0"/>
              <a:t>	</a:t>
            </a:r>
          </a:p>
          <a:p>
            <a:pPr>
              <a:buNone/>
            </a:pPr>
            <a:r>
              <a:rPr lang="pl-PL" sz="2000" b="1" dirty="0" smtClean="0"/>
              <a:t>	Był poetą, powieściopisarzem, dziennikarzem  i tłumaczem.</a:t>
            </a:r>
          </a:p>
          <a:p>
            <a:pPr algn="just">
              <a:buNone/>
            </a:pPr>
            <a:r>
              <a:rPr lang="pl-PL" sz="2000" b="1" dirty="0" smtClean="0"/>
              <a:t>	</a:t>
            </a:r>
          </a:p>
          <a:p>
            <a:pPr>
              <a:buNone/>
            </a:pPr>
            <a:r>
              <a:rPr lang="pl-PL" sz="2000" b="1" dirty="0" smtClean="0"/>
              <a:t>	Pisał  o absurdach wojny, kondycji świata zmierzającego do upadku </a:t>
            </a:r>
            <a:r>
              <a:rPr lang="pl-PL" sz="2000" b="1" dirty="0" smtClean="0"/>
              <a:t>     i </a:t>
            </a:r>
            <a:r>
              <a:rPr lang="pl-PL" sz="2000" b="1" dirty="0" smtClean="0"/>
              <a:t>samotności </a:t>
            </a:r>
            <a:r>
              <a:rPr lang="pl-PL" sz="2000" b="1" dirty="0" smtClean="0"/>
              <a:t>człowieka.</a:t>
            </a:r>
            <a:endParaRPr lang="pl-PL" sz="2000" b="1" dirty="0" smtClean="0"/>
          </a:p>
          <a:p>
            <a:pPr>
              <a:buNone/>
            </a:pPr>
            <a:r>
              <a:rPr lang="pl-PL" sz="2000" b="1" dirty="0" smtClean="0"/>
              <a:t>	Napisał m.in. </a:t>
            </a:r>
            <a:r>
              <a:rPr lang="pl-PL" sz="2000" b="1" dirty="0" smtClean="0">
                <a:solidFill>
                  <a:srgbClr val="FF0000"/>
                </a:solidFill>
              </a:rPr>
              <a:t>„Skorupy mątwy”,</a:t>
            </a:r>
            <a:r>
              <a:rPr lang="pl-PL" sz="2000" b="1" dirty="0" smtClean="0"/>
              <a:t> </a:t>
            </a:r>
            <a:r>
              <a:rPr lang="pl-PL" sz="2000" b="1" dirty="0" smtClean="0">
                <a:solidFill>
                  <a:srgbClr val="FF0000"/>
                </a:solidFill>
              </a:rPr>
              <a:t>„Burza i inne wiersze</a:t>
            </a:r>
            <a:r>
              <a:rPr lang="pl-PL" sz="2000" b="1" dirty="0" smtClean="0">
                <a:solidFill>
                  <a:srgbClr val="FF0000"/>
                </a:solidFill>
              </a:rPr>
              <a:t>”.</a:t>
            </a:r>
            <a:endParaRPr lang="pl-PL" sz="2000" b="1" dirty="0">
              <a:solidFill>
                <a:srgbClr val="FF0000"/>
              </a:solidFill>
            </a:endParaRPr>
          </a:p>
        </p:txBody>
      </p:sp>
      <p:pic>
        <p:nvPicPr>
          <p:cNvPr id="5" name="irc_mi" descr="http://www.swide.com/binaries/content/gallery/swide2/article-inside/2013/03/09/poetic-license-eugenio-montale-poetry-cuttlefish-bones/eugenio-montale-ossi-di-seppia.jpg"/>
          <p:cNvPicPr>
            <a:picLocks noGrp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648200" y="2687706"/>
            <a:ext cx="4343400" cy="254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rostokąt 5"/>
          <p:cNvSpPr/>
          <p:nvPr/>
        </p:nvSpPr>
        <p:spPr>
          <a:xfrm>
            <a:off x="4860032" y="5301208"/>
            <a:ext cx="428396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100" i="1" dirty="0" smtClean="0"/>
              <a:t>Źródło: </a:t>
            </a:r>
            <a:r>
              <a:rPr lang="pl-PL" sz="1100" i="1" dirty="0" err="1" smtClean="0"/>
              <a:t>www.lintellettualedissidente.it</a:t>
            </a:r>
            <a:endParaRPr lang="pl-PL" sz="11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2016224"/>
          </a:xfrm>
        </p:spPr>
        <p:txBody>
          <a:bodyPr/>
          <a:lstStyle/>
          <a:p>
            <a:r>
              <a:rPr lang="pl-PL" b="1" dirty="0" smtClean="0">
                <a:solidFill>
                  <a:srgbClr val="00B050"/>
                </a:solidFill>
              </a:rPr>
              <a:t>Grazie per la </a:t>
            </a:r>
            <a:r>
              <a:rPr lang="pl-PL" b="1" dirty="0" err="1" smtClean="0">
                <a:solidFill>
                  <a:srgbClr val="00B050"/>
                </a:solidFill>
              </a:rPr>
              <a:t>attenzione</a:t>
            </a:r>
            <a:r>
              <a:rPr lang="pl-PL" b="1" dirty="0" smtClean="0">
                <a:solidFill>
                  <a:srgbClr val="00B050"/>
                </a:solidFill>
              </a:rPr>
              <a:t>!</a:t>
            </a:r>
            <a:endParaRPr lang="pl-PL" b="1" dirty="0">
              <a:solidFill>
                <a:srgbClr val="00B05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b="1" dirty="0" smtClean="0">
                <a:solidFill>
                  <a:srgbClr val="0000CC"/>
                </a:solidFill>
              </a:rPr>
              <a:t>   </a:t>
            </a:r>
          </a:p>
          <a:p>
            <a:pPr>
              <a:buNone/>
            </a:pPr>
            <a:endParaRPr lang="pl-PL" b="1" dirty="0" smtClean="0">
              <a:solidFill>
                <a:srgbClr val="0000CC"/>
              </a:solidFill>
            </a:endParaRPr>
          </a:p>
          <a:p>
            <a:pPr>
              <a:buNone/>
            </a:pPr>
            <a:endParaRPr lang="pl-PL" b="1" dirty="0" smtClean="0">
              <a:solidFill>
                <a:srgbClr val="0000CC"/>
              </a:solidFill>
            </a:endParaRPr>
          </a:p>
          <a:p>
            <a:pPr>
              <a:buNone/>
            </a:pPr>
            <a:r>
              <a:rPr lang="pl-PL" b="1" dirty="0" smtClean="0">
                <a:solidFill>
                  <a:srgbClr val="0000CC"/>
                </a:solidFill>
              </a:rPr>
              <a:t>                                     Anna Krawczyk</a:t>
            </a:r>
            <a:endParaRPr lang="pl-PL" b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b="1" dirty="0" smtClean="0">
                <a:solidFill>
                  <a:srgbClr val="00B050"/>
                </a:solidFill>
              </a:rPr>
              <a:t>Ustrój polityczny Włoch</a:t>
            </a:r>
            <a:endParaRPr lang="pl-PL" sz="4000" b="1" dirty="0">
              <a:solidFill>
                <a:srgbClr val="00B05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843264" cy="4724400"/>
          </a:xfrm>
        </p:spPr>
        <p:txBody>
          <a:bodyPr>
            <a:noAutofit/>
          </a:bodyPr>
          <a:lstStyle/>
          <a:p>
            <a:r>
              <a:rPr lang="pl-PL" sz="1600" b="1" dirty="0" smtClean="0"/>
              <a:t>Ustrój demokratyczny: republika z dwuizbowym parlamentem (kadencja pięcioletnia)</a:t>
            </a:r>
          </a:p>
          <a:p>
            <a:pPr algn="just"/>
            <a:r>
              <a:rPr lang="pl-PL" sz="1600" b="1" dirty="0" smtClean="0"/>
              <a:t>Izbą Deputowanych</a:t>
            </a:r>
          </a:p>
          <a:p>
            <a:pPr algn="just"/>
            <a:r>
              <a:rPr lang="pl-PL" sz="1600" b="1" dirty="0" smtClean="0"/>
              <a:t>Senatem (315 miejsc+ senatorowie dożywotni)</a:t>
            </a:r>
          </a:p>
          <a:p>
            <a:r>
              <a:rPr lang="pl-PL" sz="1600" b="1" dirty="0" smtClean="0"/>
              <a:t>Obie izby parlamentu wybierane są w wyborach powszechnych, równych, bezpośrednich, </a:t>
            </a:r>
            <a:r>
              <a:rPr lang="pl-PL" sz="1600" b="1" dirty="0" smtClean="0"/>
              <a:t>                           w </a:t>
            </a:r>
            <a:r>
              <a:rPr lang="pl-PL" sz="1600" b="1" dirty="0" smtClean="0"/>
              <a:t>głosowaniu tajnym.</a:t>
            </a:r>
          </a:p>
          <a:p>
            <a:r>
              <a:rPr lang="pl-PL" sz="1600" b="1" dirty="0" smtClean="0"/>
              <a:t>Głową państwa jest Prezydent Republiki wybierany na 7-letnią kadencję przez Zgromadzenie Narodowe- wspólnie obradujące obie izby parlamentu, wraz z reprezentantami regionów</a:t>
            </a:r>
          </a:p>
          <a:p>
            <a:r>
              <a:rPr lang="pl-PL" sz="1600" b="1" dirty="0" smtClean="0"/>
              <a:t>Ustrój państwa można określić jako odmianę systemu parlamentarnego, w której wzmocniono jednak rolę prezydenta- na przykład w przypadku dymisji rządu może jej nie przyjąć i rozwiązać parlament.</a:t>
            </a:r>
            <a:endParaRPr lang="pl-PL" sz="1600" b="1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half" idx="2"/>
          </p:nvPr>
        </p:nvSpPr>
        <p:spPr>
          <a:xfrm>
            <a:off x="5436096" y="2060848"/>
            <a:ext cx="3384376" cy="3816424"/>
          </a:xfrm>
        </p:spPr>
        <p:txBody>
          <a:bodyPr/>
          <a:lstStyle/>
          <a:p>
            <a:pPr>
              <a:buNone/>
            </a:pPr>
            <a:endParaRPr lang="pl-PL" dirty="0"/>
          </a:p>
        </p:txBody>
      </p:sp>
      <p:pic>
        <p:nvPicPr>
          <p:cNvPr id="4" name="Obraz 3" descr="Giorgio Napolitano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2060848"/>
            <a:ext cx="3376389" cy="3816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Prostokąt 4"/>
          <p:cNvSpPr/>
          <p:nvPr/>
        </p:nvSpPr>
        <p:spPr>
          <a:xfrm>
            <a:off x="5580112" y="1412776"/>
            <a:ext cx="3240360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rgbClr val="FF0000"/>
                </a:solidFill>
              </a:rPr>
              <a:t>Prezydent Włoch</a:t>
            </a:r>
          </a:p>
          <a:p>
            <a:pPr algn="ctr"/>
            <a:r>
              <a:rPr lang="pl-PL" b="1" dirty="0" smtClean="0">
                <a:solidFill>
                  <a:srgbClr val="FF0000"/>
                </a:solidFill>
              </a:rPr>
              <a:t>Giorgio </a:t>
            </a:r>
            <a:r>
              <a:rPr lang="pl-PL" b="1" dirty="0" err="1" smtClean="0">
                <a:solidFill>
                  <a:srgbClr val="FF0000"/>
                </a:solidFill>
              </a:rPr>
              <a:t>Napolitano</a:t>
            </a: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5436096" y="6040450"/>
            <a:ext cx="338437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100" i="1" dirty="0" err="1" smtClean="0"/>
              <a:t>Źródło:http</a:t>
            </a:r>
            <a:r>
              <a:rPr lang="pl-PL" sz="1100" i="1" dirty="0" smtClean="0"/>
              <a:t>://pl.wikipedia.org/wiki/Prezydenci_Włoch</a:t>
            </a:r>
            <a:endParaRPr lang="pl-PL" sz="11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b="1" dirty="0" smtClean="0">
                <a:solidFill>
                  <a:srgbClr val="00B050"/>
                </a:solidFill>
              </a:rPr>
              <a:t>Geografia Włoch</a:t>
            </a:r>
            <a:endParaRPr lang="pl-PL" sz="3600" b="1" dirty="0">
              <a:solidFill>
                <a:srgbClr val="00B05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051176" cy="4724400"/>
          </a:xfrm>
        </p:spPr>
        <p:txBody>
          <a:bodyPr>
            <a:normAutofit/>
          </a:bodyPr>
          <a:lstStyle/>
          <a:p>
            <a:r>
              <a:rPr lang="pl-PL" sz="2000" b="1" dirty="0" smtClean="0"/>
              <a:t>Włochy to państwo leżące w Europie Południowej, posiada na swoim terytorium dwie enklawy: San Marino na północy i Watykan na terenie stolicy kraju, Rzymu. </a:t>
            </a:r>
          </a:p>
          <a:p>
            <a:r>
              <a:rPr lang="pl-PL" sz="2000" b="1" dirty="0" smtClean="0"/>
              <a:t>Włochy cechuje wyżynny i górzysty krajobraz i  klimat śródziemnomorski z roślinnością śródziemnomorską.</a:t>
            </a:r>
          </a:p>
          <a:p>
            <a:pPr>
              <a:buNone/>
            </a:pPr>
            <a:endParaRPr lang="pl-PL" sz="2400" dirty="0"/>
          </a:p>
        </p:txBody>
      </p:sp>
      <p:pic>
        <p:nvPicPr>
          <p:cNvPr id="4" name="irc_mi" descr="http://www.bestourism.com/img/items/big/559/Italian-Riviera-in-Italy_Excellent-scenery_220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2276872"/>
            <a:ext cx="4176464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stokąt 4"/>
          <p:cNvSpPr/>
          <p:nvPr/>
        </p:nvSpPr>
        <p:spPr>
          <a:xfrm>
            <a:off x="5148064" y="1484784"/>
            <a:ext cx="3096344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rgbClr val="FF0000"/>
                </a:solidFill>
              </a:rPr>
              <a:t>Włoska Riwiera</a:t>
            </a:r>
            <a:endParaRPr lang="pl-PL" b="1" dirty="0">
              <a:solidFill>
                <a:srgbClr val="FF0000"/>
              </a:solidFill>
            </a:endParaRPr>
          </a:p>
        </p:txBody>
      </p:sp>
      <p:pic>
        <p:nvPicPr>
          <p:cNvPr id="55298" name="Picture 2" descr="http://www.swiat-zabawek.pl/galerie/p/puzzle-riwiera-wloska-20_30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2132856"/>
            <a:ext cx="4490864" cy="304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Prostokąt 7"/>
          <p:cNvSpPr/>
          <p:nvPr/>
        </p:nvSpPr>
        <p:spPr>
          <a:xfrm rot="10800000" flipV="1">
            <a:off x="5580106" y="5200433"/>
            <a:ext cx="316835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i="1" dirty="0" smtClean="0"/>
              <a:t>Źródło: http://www.swiat-zabawek.pl</a:t>
            </a:r>
            <a:endParaRPr lang="pl-PL" sz="1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00B050"/>
                </a:solidFill>
              </a:rPr>
              <a:t>Geografia Włoch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04800" y="1554162"/>
            <a:ext cx="8371656" cy="4525963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just">
              <a:buNone/>
            </a:pPr>
            <a:r>
              <a:rPr lang="pl-PL" sz="2400" dirty="0" smtClean="0"/>
              <a:t>	</a:t>
            </a:r>
            <a:r>
              <a:rPr lang="pl-PL" sz="2000" b="1" dirty="0" smtClean="0"/>
              <a:t>Położenie na Półwyspie Apenińskim sprawia, że linia brzegowa wynosi aż 7600 </a:t>
            </a:r>
            <a:r>
              <a:rPr lang="pl-PL" sz="2000" b="1" dirty="0" err="1" smtClean="0"/>
              <a:t>km</a:t>
            </a:r>
            <a:r>
              <a:rPr lang="pl-PL" sz="2000" b="1" dirty="0" smtClean="0"/>
              <a:t>. Oblewają je wody kilku akwenów </a:t>
            </a:r>
            <a:r>
              <a:rPr lang="pl-PL" sz="2000" b="1" dirty="0" smtClean="0">
                <a:solidFill>
                  <a:srgbClr val="FF0000"/>
                </a:solidFill>
              </a:rPr>
              <a:t>Morza Śródziemnego</a:t>
            </a:r>
            <a:r>
              <a:rPr lang="pl-PL" sz="2000" b="1" dirty="0" smtClean="0"/>
              <a:t>: </a:t>
            </a:r>
            <a:r>
              <a:rPr lang="pl-PL" sz="2000" b="1" dirty="0" smtClean="0">
                <a:solidFill>
                  <a:srgbClr val="FF0000"/>
                </a:solidFill>
              </a:rPr>
              <a:t>Morze Liguryjskie, Morze Tyrreńskie, Morze Jońskie i Morze Adriatyckie.</a:t>
            </a:r>
            <a:r>
              <a:rPr lang="pl-PL" sz="2000" b="1" dirty="0" smtClean="0"/>
              <a:t> </a:t>
            </a:r>
            <a:endParaRPr lang="pl-PL" sz="2000" b="1" dirty="0" smtClean="0"/>
          </a:p>
          <a:p>
            <a:pPr algn="just">
              <a:buNone/>
            </a:pPr>
            <a:r>
              <a:rPr lang="pl-PL" sz="2000" b="1" dirty="0" smtClean="0"/>
              <a:t> </a:t>
            </a:r>
            <a:r>
              <a:rPr lang="pl-PL" sz="2000" b="1" dirty="0" smtClean="0"/>
              <a:t>    </a:t>
            </a:r>
            <a:r>
              <a:rPr lang="pl-PL" sz="2000" b="1" dirty="0" smtClean="0"/>
              <a:t>Zachodnie </a:t>
            </a:r>
            <a:r>
              <a:rPr lang="pl-PL" sz="2000" b="1" dirty="0" smtClean="0"/>
              <a:t>wybrzeże półwyspu jest rozczłonkowane wieloma zatokami </a:t>
            </a:r>
            <a:r>
              <a:rPr lang="pl-PL" sz="2000" b="1" dirty="0" smtClean="0">
                <a:solidFill>
                  <a:srgbClr val="FF0000"/>
                </a:solidFill>
              </a:rPr>
              <a:t>(</a:t>
            </a:r>
            <a:r>
              <a:rPr lang="pl-PL" sz="2000" b="1" dirty="0" err="1" smtClean="0">
                <a:solidFill>
                  <a:srgbClr val="FF0000"/>
                </a:solidFill>
              </a:rPr>
              <a:t>Gaecka</a:t>
            </a:r>
            <a:r>
              <a:rPr lang="pl-PL" sz="2000" b="1" dirty="0" smtClean="0">
                <a:solidFill>
                  <a:srgbClr val="FF0000"/>
                </a:solidFill>
              </a:rPr>
              <a:t>, Neapolitańska, Salerno</a:t>
            </a:r>
            <a:r>
              <a:rPr lang="pl-PL" sz="2000" b="1" dirty="0" smtClean="0"/>
              <a:t>). </a:t>
            </a:r>
            <a:endParaRPr lang="pl-PL" sz="2000" b="1" dirty="0" smtClean="0"/>
          </a:p>
          <a:p>
            <a:pPr algn="just">
              <a:buNone/>
            </a:pPr>
            <a:r>
              <a:rPr lang="pl-PL" sz="2000" b="1" dirty="0" smtClean="0"/>
              <a:t> </a:t>
            </a:r>
            <a:r>
              <a:rPr lang="pl-PL" sz="2000" b="1" dirty="0" smtClean="0"/>
              <a:t>    </a:t>
            </a:r>
            <a:r>
              <a:rPr lang="pl-PL" sz="2000" b="1" dirty="0" smtClean="0"/>
              <a:t>Wybrzeże </a:t>
            </a:r>
            <a:r>
              <a:rPr lang="pl-PL" sz="2000" b="1" dirty="0" smtClean="0"/>
              <a:t>wschodnie, adriatyckie jest w większości wyrównane z wąskim pasem nizin nadmorskich, na południowym wschodzie leży szeroka </a:t>
            </a:r>
            <a:r>
              <a:rPr lang="pl-PL" sz="2000" b="1" dirty="0" smtClean="0">
                <a:solidFill>
                  <a:srgbClr val="FF0000"/>
                </a:solidFill>
              </a:rPr>
              <a:t>Zatoka Tarencka i nizinny Półwysep Salentyński</a:t>
            </a:r>
            <a:r>
              <a:rPr lang="pl-PL" sz="2000" b="1" dirty="0" smtClean="0"/>
              <a:t>. </a:t>
            </a:r>
            <a:endParaRPr lang="pl-PL" sz="2000" b="1" dirty="0" smtClean="0"/>
          </a:p>
          <a:p>
            <a:pPr algn="just">
              <a:buNone/>
            </a:pPr>
            <a:r>
              <a:rPr lang="pl-PL" sz="2000" b="1" dirty="0" smtClean="0"/>
              <a:t> </a:t>
            </a:r>
            <a:r>
              <a:rPr lang="pl-PL" sz="2000" b="1" dirty="0" smtClean="0"/>
              <a:t>    </a:t>
            </a:r>
            <a:r>
              <a:rPr lang="pl-PL" sz="2000" b="1" dirty="0" smtClean="0"/>
              <a:t>Górzysta </a:t>
            </a:r>
            <a:r>
              <a:rPr lang="pl-PL" sz="2000" b="1" dirty="0" smtClean="0">
                <a:solidFill>
                  <a:srgbClr val="FF0000"/>
                </a:solidFill>
              </a:rPr>
              <a:t>Sycylia</a:t>
            </a:r>
            <a:r>
              <a:rPr lang="pl-PL" sz="2000" b="1" dirty="0" smtClean="0"/>
              <a:t>, oddzielona od Półwyspu Apenińskiego wąską </a:t>
            </a:r>
            <a:r>
              <a:rPr lang="pl-PL" sz="2000" b="1" dirty="0" smtClean="0">
                <a:solidFill>
                  <a:srgbClr val="FF0000"/>
                </a:solidFill>
              </a:rPr>
              <a:t>Cieśniną Mesyńską</a:t>
            </a:r>
            <a:r>
              <a:rPr lang="pl-PL" sz="2000" b="1" dirty="0" smtClean="0"/>
              <a:t>, stanowi przedłużenie Apeninów</a:t>
            </a:r>
            <a:endParaRPr lang="pl-PL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00B050"/>
                </a:solidFill>
              </a:rPr>
              <a:t>Cieśnina Mesyńska</a:t>
            </a:r>
            <a:endParaRPr lang="pl-PL" dirty="0"/>
          </a:p>
        </p:txBody>
      </p:sp>
      <p:pic>
        <p:nvPicPr>
          <p:cNvPr id="53252" name="Picture 4" descr="http://upload.wikimedia.org/wikipedia/commons/1/17/MessinaStrai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2603" y="1341438"/>
            <a:ext cx="5534332" cy="4784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Prostokąt 5"/>
          <p:cNvSpPr/>
          <p:nvPr/>
        </p:nvSpPr>
        <p:spPr>
          <a:xfrm>
            <a:off x="2286000" y="6093296"/>
            <a:ext cx="45720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100" i="1" dirty="0" smtClean="0"/>
              <a:t>Źródło: http://pl.wikipedia.org/wiki/Cieśnina_Mesyńska</a:t>
            </a:r>
            <a:endParaRPr lang="pl-PL" sz="11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00B050"/>
                </a:solidFill>
              </a:rPr>
              <a:t>Geografia Włoch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pl-PL" dirty="0" smtClean="0"/>
              <a:t>	</a:t>
            </a:r>
            <a:r>
              <a:rPr lang="pl-PL" sz="2000" b="1" dirty="0" smtClean="0"/>
              <a:t>Na obszarze Włoch znajdują się dwa systemy górskie, są to </a:t>
            </a:r>
            <a:r>
              <a:rPr lang="pl-PL" sz="2000" b="1" dirty="0" smtClean="0">
                <a:solidFill>
                  <a:srgbClr val="FF0000"/>
                </a:solidFill>
              </a:rPr>
              <a:t>Alpy</a:t>
            </a:r>
            <a:r>
              <a:rPr lang="pl-PL" sz="2000" b="1" dirty="0" smtClean="0"/>
              <a:t> na północy </a:t>
            </a:r>
            <a:r>
              <a:rPr lang="pl-PL" sz="2000" b="1" dirty="0" smtClean="0"/>
              <a:t>  i  </a:t>
            </a:r>
            <a:r>
              <a:rPr lang="pl-PL" sz="2000" b="1" dirty="0" smtClean="0">
                <a:solidFill>
                  <a:srgbClr val="FF0000"/>
                </a:solidFill>
              </a:rPr>
              <a:t>Apeniny</a:t>
            </a:r>
            <a:r>
              <a:rPr lang="pl-PL" sz="2000" b="1" dirty="0" smtClean="0"/>
              <a:t> </a:t>
            </a:r>
            <a:r>
              <a:rPr lang="pl-PL" sz="2000" b="1" dirty="0" smtClean="0"/>
              <a:t>ciągnące się niemal na całej długości Półwyspu Apenińskiego.</a:t>
            </a:r>
          </a:p>
          <a:p>
            <a:pPr algn="just">
              <a:buNone/>
            </a:pPr>
            <a:r>
              <a:rPr lang="pl-PL" sz="2000" b="1" dirty="0" smtClean="0"/>
              <a:t>    </a:t>
            </a:r>
            <a:r>
              <a:rPr lang="pl-PL" sz="2000" b="1" dirty="0" smtClean="0"/>
              <a:t>  Góry </a:t>
            </a:r>
            <a:r>
              <a:rPr lang="pl-PL" sz="2000" b="1" dirty="0" smtClean="0"/>
              <a:t>i wyżyny stanowią </a:t>
            </a:r>
            <a:r>
              <a:rPr lang="pl-PL" sz="2000" b="1" dirty="0" smtClean="0">
                <a:solidFill>
                  <a:srgbClr val="FF0000"/>
                </a:solidFill>
              </a:rPr>
              <a:t>77% powierzchni kraju.</a:t>
            </a:r>
            <a:r>
              <a:rPr lang="pl-PL" sz="2000" b="1" dirty="0" smtClean="0"/>
              <a:t> </a:t>
            </a:r>
            <a:endParaRPr lang="pl-PL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00B050"/>
                </a:solidFill>
              </a:rPr>
              <a:t>Włoskie Alpy - Dolomity</a:t>
            </a:r>
            <a:endParaRPr lang="pl-PL" b="1" dirty="0">
              <a:solidFill>
                <a:srgbClr val="00B050"/>
              </a:solidFill>
            </a:endParaRPr>
          </a:p>
        </p:txBody>
      </p:sp>
      <p:pic>
        <p:nvPicPr>
          <p:cNvPr id="7" name="Symbol zastępczy zawartości 6" descr="z10099650Q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71289" y="1556792"/>
            <a:ext cx="6885005" cy="4608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Prostokąt 7"/>
          <p:cNvSpPr/>
          <p:nvPr/>
        </p:nvSpPr>
        <p:spPr>
          <a:xfrm>
            <a:off x="2637752" y="6198990"/>
            <a:ext cx="38684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100" i="1" dirty="0" smtClean="0"/>
              <a:t>Źródło: http://podroze.gazeta.pl/podroze/55</a:t>
            </a:r>
            <a:endParaRPr lang="pl-PL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ędrówka">
  <a:themeElements>
    <a:clrScheme name="Wędrówk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Wędrówk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Wędrówk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742</TotalTime>
  <Words>562</Words>
  <Application>Microsoft Office PowerPoint</Application>
  <PresentationFormat>Pokaz na ekranie (4:3)</PresentationFormat>
  <Paragraphs>158</Paragraphs>
  <Slides>35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35</vt:i4>
      </vt:variant>
    </vt:vector>
  </HeadingPairs>
  <TitlesOfParts>
    <vt:vector size="36" baseType="lpstr">
      <vt:lpstr>Wędrówka</vt:lpstr>
      <vt:lpstr>Projekt ”Wymiana doświadczeń nauczycieli   i kadry zarządzającej w zakresie kształcenia zawodowego dorosłych           z wykorzystaniem platformy e-learningowej”  </vt:lpstr>
      <vt:lpstr>Włochy  </vt:lpstr>
      <vt:lpstr>Włochy- informacje ogólne</vt:lpstr>
      <vt:lpstr>Ustrój polityczny Włoch</vt:lpstr>
      <vt:lpstr>Geografia Włoch</vt:lpstr>
      <vt:lpstr>Geografia Włoch</vt:lpstr>
      <vt:lpstr>Cieśnina Mesyńska</vt:lpstr>
      <vt:lpstr>Geografia Włoch</vt:lpstr>
      <vt:lpstr>Włoskie Alpy - Dolomity</vt:lpstr>
      <vt:lpstr>Sycylia-obszary górzyste</vt:lpstr>
      <vt:lpstr>Etna</vt:lpstr>
      <vt:lpstr>Etna</vt:lpstr>
      <vt:lpstr>Rzeki</vt:lpstr>
      <vt:lpstr>Rzeka Salso na Sycylii</vt:lpstr>
      <vt:lpstr>Włochy – podział administracyjny</vt:lpstr>
      <vt:lpstr>Palermo –stolica Sycylii</vt:lpstr>
      <vt:lpstr>Palermo –plan miasta</vt:lpstr>
      <vt:lpstr>Palermo-panorama</vt:lpstr>
      <vt:lpstr>Palermo –historia</vt:lpstr>
      <vt:lpstr>Palermo -zabytki</vt:lpstr>
      <vt:lpstr>Palermo -zabytki</vt:lpstr>
      <vt:lpstr>Palermo -zabytki</vt:lpstr>
      <vt:lpstr>Palermo -zabytki</vt:lpstr>
      <vt:lpstr>Palermo -zabytki</vt:lpstr>
      <vt:lpstr>Palermo -zabytki</vt:lpstr>
      <vt:lpstr>Palermo -demografia</vt:lpstr>
      <vt:lpstr>Język włoski</vt:lpstr>
      <vt:lpstr>Dante Alighieri</vt:lpstr>
      <vt:lpstr>Alessandro Manzoni</vt:lpstr>
      <vt:lpstr>Włoscy nobliści</vt:lpstr>
      <vt:lpstr>Włoscy nobliści</vt:lpstr>
      <vt:lpstr>Włoscy nobliści</vt:lpstr>
      <vt:lpstr>Włoscy nobliści</vt:lpstr>
      <vt:lpstr>Włoscy nobliści</vt:lpstr>
      <vt:lpstr>Grazie per la attenzione!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Włochy –wł Italia, Republicca Italiana- informacje ogólne</dc:title>
  <dc:creator>ania</dc:creator>
  <cp:lastModifiedBy>ela1</cp:lastModifiedBy>
  <cp:revision>78</cp:revision>
  <dcterms:created xsi:type="dcterms:W3CDTF">2013-09-25T13:53:52Z</dcterms:created>
  <dcterms:modified xsi:type="dcterms:W3CDTF">2014-07-27T18:17:24Z</dcterms:modified>
</cp:coreProperties>
</file>