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3"/>
  </p:notesMasterIdLst>
  <p:sldIdLst>
    <p:sldId id="256" r:id="rId2"/>
    <p:sldId id="284" r:id="rId3"/>
    <p:sldId id="276" r:id="rId4"/>
    <p:sldId id="312" r:id="rId5"/>
    <p:sldId id="283" r:id="rId6"/>
    <p:sldId id="286" r:id="rId7"/>
    <p:sldId id="287" r:id="rId8"/>
    <p:sldId id="288" r:id="rId9"/>
    <p:sldId id="307" r:id="rId10"/>
    <p:sldId id="293" r:id="rId11"/>
    <p:sldId id="294" r:id="rId12"/>
    <p:sldId id="292" r:id="rId13"/>
    <p:sldId id="296" r:id="rId14"/>
    <p:sldId id="297" r:id="rId15"/>
    <p:sldId id="289" r:id="rId16"/>
    <p:sldId id="290" r:id="rId17"/>
    <p:sldId id="291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295" r:id="rId28"/>
    <p:sldId id="308" r:id="rId29"/>
    <p:sldId id="309" r:id="rId30"/>
    <p:sldId id="310" r:id="rId31"/>
    <p:sldId id="311" r:id="rId3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C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3190" autoAdjust="0"/>
  </p:normalViewPr>
  <p:slideViewPr>
    <p:cSldViewPr>
      <p:cViewPr>
        <p:scale>
          <a:sx n="80" d="100"/>
          <a:sy n="80" d="100"/>
        </p:scale>
        <p:origin x="-87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1B5246-5E2B-481E-B3F0-E442922AD389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F87ED5-F983-4BC6-988F-6C4BCD93DB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6EB375-C2B4-4333-82AD-8D0994DE76A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1581B-5658-4E62-8C32-9DCE2645988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72274-38F8-42DD-832A-AD95759DDFD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1766BB-037B-448B-AD3F-D851FF8B21B0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0D5143-5904-4F42-919D-518364F4527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FA6BC-1D77-4F83-8C82-D8C482C2812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5C22AE-36A7-42A6-9E03-3DE4712392E5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E7A6F7-9369-42DF-ABF3-735CF54C0EA1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E2A0C0-9756-4A73-A002-1D759322A1D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4F0EDB-46CA-42B0-BFC7-37D3870AD10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6C2363-B773-45FA-996C-753718F850C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354D6-7F0E-4CE5-AAB0-58EBFF47C7C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901716-0256-40F4-8522-98B658EBA20B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3F005C-13EB-4B2C-B9CC-6E925CE23AB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00D486-E9EE-45BA-B2E2-795108CA994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9B3AE3-67CA-4A18-B327-1BA4B885EBD0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21DD3-AD3D-49C0-B228-F6FA1CED14B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5FEDA-3CF7-4FB9-8597-7C6C3310269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BB7B2A-CE7F-4E06-95F9-F73A2BD336CB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873F4-DB30-4A4C-8377-96993EF1A17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229C1-F81B-4AAA-AAC4-DE98DFA0CA5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F4CEBC-469A-48D0-A02D-6E3D29126E9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A0C2A6-E2AD-4ECF-93BA-8B338508FA9F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1A8CBD-7BA7-4048-A646-FA428D702F0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466BE-3AF1-4FF8-868E-1069604D6135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6C038B-29FF-465B-ACD4-5E3BA9BCDD24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12FA60-8FEB-4A25-9EEA-A321D8D319DA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16D01-D038-4ECF-926E-F664DF777A1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3B99C-E8C7-4287-81A7-007181684CE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3C08FE-A552-41B3-BC1C-0FADC0FAB1E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AF6566-CD93-435C-B39A-A936EAB1BA0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ostokąt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Prostokąt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Prostokąt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15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17F939-41B1-4010-B302-4753AE2E8579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16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7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6285A2-2E50-4B2F-AF5E-3A2F9C7073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AC04C-4BCD-4347-9D25-DE1E31BC4ADC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AC679-4690-4547-88E4-1C5D885C0B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AADF3-03C1-4BE8-83E3-6EBC104D48D2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6F53-A87D-46D8-B5D3-DDAF2D4AA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39C9-19BF-4023-99A3-C54F91CF2F37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A398-6ADA-4594-B738-5B85EDF810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Dowolny kształt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Dowolny kształt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Dowolny kształt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owolny kształt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Prostokąt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Prostokąt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Prostokąt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pole tekstowe 24"/>
          <p:cNvSpPr txBox="1"/>
          <p:nvPr userDrawn="1"/>
        </p:nvSpPr>
        <p:spPr>
          <a:xfrm>
            <a:off x="7143750" y="285750"/>
            <a:ext cx="2000250" cy="10731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-7560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/>
              <a:t>Centrum Kształcenia</a:t>
            </a:r>
          </a:p>
          <a:p>
            <a:pPr indent="-7560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/>
              <a:t> Ustawicznego w Toruniu</a:t>
            </a:r>
          </a:p>
          <a:p>
            <a:pPr indent="-7560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/>
              <a:t>ul. Plac Św. Katarzyny 8</a:t>
            </a:r>
          </a:p>
          <a:p>
            <a:pPr indent="-756000"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200" dirty="0"/>
              <a:t>tel. (56) 657 74 90</a:t>
            </a:r>
          </a:p>
          <a:p>
            <a:pPr indent="-756000"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200" b="1" dirty="0" err="1">
                <a:solidFill>
                  <a:srgbClr val="0070C0"/>
                </a:solidFill>
              </a:rPr>
              <a:t>www.cku.torun.pl</a:t>
            </a:r>
            <a:r>
              <a:rPr lang="pl-PL" sz="1200" dirty="0"/>
              <a:t> </a:t>
            </a:r>
          </a:p>
        </p:txBody>
      </p:sp>
      <p:pic>
        <p:nvPicPr>
          <p:cNvPr id="26" name="Obraz 4" descr="leonard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85750"/>
            <a:ext cx="72628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790B4F-E39F-4BBB-A7BA-F7F964DC3079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2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322C63-28BB-4051-9491-F1F8C8E50D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2B17-98EE-47D2-8FBE-A070D55BF196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A8F5C-9E33-4C50-8E83-CB211EFE2D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ostokąt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Prostokąt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rostokąt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Prostokąt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Prostokąt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Prostokąt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rostokąt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CF5A5C-59F8-4471-9E18-AC5E32E5B3FA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1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A3620B-C456-48F5-B3F3-706B8B3A0E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04C3-ED71-4837-B2EA-AE98AC03C60B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D46F3-7AB1-44C8-A95E-2DAFDD7A7D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41533-7BD3-45BA-BF21-9D1A0799C74B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A1F-704F-4EF5-9161-6746FA5C5C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4464-5057-4593-BBCE-9542321CC951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6902-2E3F-46C0-A178-6366F86A17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a 23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Łącznik prosty 7"/>
            <p:cNvCxnSpPr/>
            <p:nvPr/>
          </p:nvCxnSpPr>
          <p:spPr>
            <a:xfrm rot="16200000">
              <a:off x="6663593" y="1263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/>
            <p:cNvCxnSpPr/>
            <p:nvPr/>
          </p:nvCxnSpPr>
          <p:spPr>
            <a:xfrm rot="5400000" flipH="1">
              <a:off x="6744513" y="1262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27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Łącznik prosty 11"/>
            <p:cNvCxnSpPr/>
            <p:nvPr/>
          </p:nvCxnSpPr>
          <p:spPr>
            <a:xfrm rot="16200000">
              <a:off x="6663593" y="1263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rot="5400000" flipH="1">
              <a:off x="6744513" y="1262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31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Łącznik prosty 15"/>
            <p:cNvCxnSpPr/>
            <p:nvPr/>
          </p:nvCxnSpPr>
          <p:spPr>
            <a:xfrm rot="16200000">
              <a:off x="6663592" y="12635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 rot="5400000" flipH="1">
              <a:off x="6744512" y="12625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3C11E8-7E31-4C17-A3BB-A5ADA484BB9B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20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1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2CBE0E-F137-4283-8EFB-8AF63C7102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ostokąt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rostokąt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Prostokąt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036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27C73C3-9ADB-441D-8DFB-B501A787CFB8}" type="datetimeFigureOut">
              <a:rPr lang="pl-PL"/>
              <a:pPr>
                <a:defRPr/>
              </a:pPr>
              <a:t>2014-05-29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2C5D0F6-A7BF-4CCD-84BD-2AB6C6FC1C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20" name="Prostokąt 19"/>
          <p:cNvSpPr/>
          <p:nvPr userDrawn="1"/>
        </p:nvSpPr>
        <p:spPr>
          <a:xfrm>
            <a:off x="0" y="6215063"/>
            <a:ext cx="9144000" cy="4302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100" dirty="0"/>
              <a:t>Projekt  został  zrealizowany przy  wsparciu finansowym Komisji Europejskiej </a:t>
            </a:r>
          </a:p>
          <a:p>
            <a:pPr algn="ctr">
              <a:defRPr/>
            </a:pPr>
            <a:r>
              <a:rPr lang="pl-PL" sz="1100" dirty="0"/>
              <a:t>w ramach programu </a:t>
            </a:r>
            <a:r>
              <a:rPr lang="pl-PL" sz="1100" b="1" dirty="0"/>
              <a:t>„Uczenie się przez całe życie” </a:t>
            </a:r>
          </a:p>
        </p:txBody>
      </p:sp>
      <p:sp>
        <p:nvSpPr>
          <p:cNvPr id="21" name="pole tekstowe 20"/>
          <p:cNvSpPr txBox="1"/>
          <p:nvPr userDrawn="1"/>
        </p:nvSpPr>
        <p:spPr>
          <a:xfrm>
            <a:off x="0" y="214313"/>
            <a:ext cx="9144000" cy="1200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pl-PL" dirty="0"/>
          </a:p>
          <a:p>
            <a:pPr>
              <a:defRPr/>
            </a:pPr>
            <a:endParaRPr lang="pl-PL" dirty="0"/>
          </a:p>
          <a:p>
            <a:pPr>
              <a:defRPr/>
            </a:pPr>
            <a:endParaRPr lang="pl-PL" dirty="0"/>
          </a:p>
          <a:p>
            <a:pPr>
              <a:defRPr/>
            </a:pPr>
            <a:endParaRPr lang="pl-PL" dirty="0"/>
          </a:p>
        </p:txBody>
      </p:sp>
      <p:pic>
        <p:nvPicPr>
          <p:cNvPr id="1042" name="Obraz 4" descr="leonard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0125" y="285750"/>
            <a:ext cx="72628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1" r:id="rId2"/>
    <p:sldLayoutId id="2147484529" r:id="rId3"/>
    <p:sldLayoutId id="2147484522" r:id="rId4"/>
    <p:sldLayoutId id="2147484530" r:id="rId5"/>
    <p:sldLayoutId id="2147484523" r:id="rId6"/>
    <p:sldLayoutId id="2147484524" r:id="rId7"/>
    <p:sldLayoutId id="2147484525" r:id="rId8"/>
    <p:sldLayoutId id="2147484531" r:id="rId9"/>
    <p:sldLayoutId id="2147484526" r:id="rId10"/>
    <p:sldLayoutId id="2147484527" r:id="rId11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7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tytuł 11"/>
          <p:cNvSpPr>
            <a:spLocks noGrp="1"/>
          </p:cNvSpPr>
          <p:nvPr>
            <p:ph type="subTitle" idx="1"/>
          </p:nvPr>
        </p:nvSpPr>
        <p:spPr>
          <a:xfrm>
            <a:off x="928688" y="1785938"/>
            <a:ext cx="7772400" cy="1000125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pl-PL" sz="1800" b="1" smtClean="0">
                <a:solidFill>
                  <a:schemeClr val="bg1"/>
                </a:solidFill>
              </a:rPr>
              <a:t>”WYMIANA DOŚWIADCZEŃ NAUCZYCIELI I KADRY ZARZĄDZAJĄCEJ W ZAKRESIE KSZTAŁCENIA ZAWODOWEGO DOROSŁYCH Z WYKORZYSTANIEM PLATFORMY E-LEARNINGOWEJ”</a:t>
            </a:r>
            <a:endParaRPr lang="pl-PL" sz="1800" smtClean="0">
              <a:solidFill>
                <a:schemeClr val="bg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143240" y="1071546"/>
            <a:ext cx="307183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PROJEKT</a:t>
            </a:r>
            <a:r>
              <a:rPr lang="pl-PL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pic>
        <p:nvPicPr>
          <p:cNvPr id="6148" name="Picture 14" descr="http://www.hiszpania-apartamenty.pl/userfiles/image/Ibermaxx%20rentals/ANDALUZJA%20MAP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088" y="3286125"/>
            <a:ext cx="43084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trzałka w lewo 16"/>
          <p:cNvSpPr/>
          <p:nvPr/>
        </p:nvSpPr>
        <p:spPr>
          <a:xfrm>
            <a:off x="3433763" y="4143375"/>
            <a:ext cx="2495550" cy="603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Strzałka w lewo 17"/>
          <p:cNvSpPr/>
          <p:nvPr/>
        </p:nvSpPr>
        <p:spPr>
          <a:xfrm rot="20654972" flipV="1">
            <a:off x="4110038" y="4392613"/>
            <a:ext cx="1849437" cy="79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151" name="pole tekstowe 18"/>
          <p:cNvSpPr txBox="1">
            <a:spLocks noChangeArrowheads="1"/>
          </p:cNvSpPr>
          <p:nvPr/>
        </p:nvSpPr>
        <p:spPr bwMode="auto">
          <a:xfrm>
            <a:off x="1143000" y="2714625"/>
            <a:ext cx="742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i="1"/>
              <a:t>realizowany w ramach programu „Uczenie się przez całe życie” </a:t>
            </a:r>
          </a:p>
          <a:p>
            <a:pPr algn="ctr"/>
            <a:r>
              <a:rPr lang="pl-PL" sz="1600" b="1" i="1"/>
              <a:t>Leonardo da Vinci Projekty Mobilności VETPRO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5903975" y="3929066"/>
            <a:ext cx="209704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Hiszpania</a:t>
            </a:r>
            <a:r>
              <a:rPr lang="pl-P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pl-P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Andaluzja</a:t>
            </a:r>
            <a:endParaRPr lang="pl-PL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357298"/>
            <a:ext cx="8143932" cy="642942"/>
          </a:xfrm>
        </p:spPr>
        <p:txBody>
          <a:bodyPr/>
          <a:lstStyle/>
          <a:p>
            <a:pPr algn="r">
              <a:defRPr/>
            </a:pPr>
            <a:r>
              <a:rPr lang="pl-PL" sz="3200" dirty="0" err="1" smtClean="0">
                <a:solidFill>
                  <a:schemeClr val="tx1"/>
                </a:solidFill>
              </a:rPr>
              <a:t>Hotel</a:t>
            </a:r>
            <a:r>
              <a:rPr lang="pl-PL" sz="3200" i="1" dirty="0" err="1" smtClean="0">
                <a:solidFill>
                  <a:schemeClr val="tx1"/>
                </a:solidFill>
              </a:rPr>
              <a:t>****Exe</a:t>
            </a:r>
            <a:r>
              <a:rPr lang="pl-PL" sz="3200" i="1" dirty="0" smtClean="0">
                <a:solidFill>
                  <a:schemeClr val="tx1"/>
                </a:solidFill>
              </a:rPr>
              <a:t> </a:t>
            </a:r>
            <a:r>
              <a:rPr lang="pl-PL" sz="3200" i="1" dirty="0" err="1" smtClean="0">
                <a:solidFill>
                  <a:schemeClr val="tx1"/>
                </a:solidFill>
              </a:rPr>
              <a:t>Conquistador</a:t>
            </a:r>
            <a:r>
              <a:rPr lang="pl-PL" sz="3200" i="1" dirty="0" smtClean="0">
                <a:solidFill>
                  <a:schemeClr val="tx1"/>
                </a:solidFill>
              </a:rPr>
              <a:t> CORDOBA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3" name="Picture 2" descr="http://aff.bstatic.com/images/hotel/max500/330/3308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071938"/>
            <a:ext cx="310991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8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365" name="AutoShape 10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366" name="AutoShape 12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15367" name="Picture 14" descr="http://media.expedia.com/hotels/1000000/20000/19200/19118/19118_10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2000250"/>
            <a:ext cx="40703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7" descr="C:\Users\HOMER\Documents\prezentacja\po hiszpanii\123CANON\IMG_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4071938"/>
            <a:ext cx="285750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4" descr="http://static.asiarooms.com/hotelphotos/laterooms/85653/gallery/hotel-conquistador-cordoba_0204200919375858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3714750"/>
            <a:ext cx="3236913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6" descr="http://hotelimages.accommodation.com/hotels/1000000/20000/19200/19118/19118_5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2000250"/>
            <a:ext cx="42100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6" descr="http://fotos.hotusa.com/images/hoteles/178x356/1972_fotpe1__ES078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75" y="2000250"/>
            <a:ext cx="3214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357298"/>
            <a:ext cx="8143932" cy="642942"/>
          </a:xfrm>
        </p:spPr>
        <p:txBody>
          <a:bodyPr/>
          <a:lstStyle/>
          <a:p>
            <a:pPr algn="r">
              <a:defRPr/>
            </a:pPr>
            <a:r>
              <a:rPr lang="pl-PL" sz="3200" dirty="0" err="1" smtClean="0">
                <a:solidFill>
                  <a:schemeClr val="tx1"/>
                </a:solidFill>
              </a:rPr>
              <a:t>Hotel</a:t>
            </a:r>
            <a:r>
              <a:rPr lang="pl-PL" sz="3200" i="1" dirty="0" err="1" smtClean="0">
                <a:solidFill>
                  <a:schemeClr val="tx1"/>
                </a:solidFill>
              </a:rPr>
              <a:t>****Exe</a:t>
            </a:r>
            <a:r>
              <a:rPr lang="pl-PL" sz="3200" i="1" dirty="0" smtClean="0">
                <a:solidFill>
                  <a:schemeClr val="tx1"/>
                </a:solidFill>
              </a:rPr>
              <a:t> </a:t>
            </a:r>
            <a:r>
              <a:rPr lang="pl-PL" sz="3200" i="1" dirty="0" err="1" smtClean="0">
                <a:solidFill>
                  <a:schemeClr val="tx1"/>
                </a:solidFill>
              </a:rPr>
              <a:t>Conquistador</a:t>
            </a:r>
            <a:r>
              <a:rPr lang="pl-PL" sz="3200" i="1" dirty="0" smtClean="0">
                <a:solidFill>
                  <a:schemeClr val="tx1"/>
                </a:solidFill>
              </a:rPr>
              <a:t> CORDOBA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AutoShape 8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388" name="AutoShape 10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389" name="AutoShape 12" descr="data:image/jpeg;base64,/9j/4AAQSkZJRgABAQAAAQABAAD/2wCEAAkGBhQQERQTEhQWFRUWGRcYGBQXGBoXFRccGxoXFh0XFx0cHCYfGhovGxgVHy8iIycpLCwsHB4xNTAqNSYrLCkBCQoKDgwOGA8PGikcHCQpKSksKSkpKSkpKSkpKSkpLCkpKSkpLCkpKSkpKSkpKSwpLCkpLCkpKSkpKSksKSkpLP/AABEIAIkBGAMBIgACEQEDEQH/xAAcAAACAgMBAQAAAAAAAAAAAAAABQQGAgMHAQj/xABDEAACAQIEAwUFAwsDBAIDAAABAhEAAwQSITEFQVEGImFxgRMykaGxB8HwFCMzQlJicoKy0fE0wuEVc5Kis+I1Q9L/xAAaAQACAwEBAAAAAAAAAAAAAAAAAwECBAUG/8QAJxEAAgICAgIBAwUBAAAAAAAAAAECEQMhEjEEQVEiYXETMoGRoQX/2gAMAwEAAhEDEQA/AOL16KKKsXCvVrwCsgKCTJVnQbnQeuldo7AILNq9fO1pXb/wX/6fOuQ8NUe1Sdgcx8lGb7hXW7iGxwK+QCWuhbQA3l2VD/upU9tIh6Q47GYQLwqybrBlZL+I9swUrh2II5+80s288/CqJ9mltVF4sAVuOqSeeVZiehLjyMVfu0tg4bgtyyAC9mxatuAe8mcqXDdBI039KrHYvhObhq/tO1xx5lionzCgH06UvO6gRBbKV257OnDXNB3d1M7qfT3p5edVWu447hRx2EOcMLlvMoYgkkgQTHNo+YbrXGOJ4BrN1rbAgqdjuPA9SNjFGDLzVe0WlGiLRRRWkqFFFFABRRRQAUUUUAFFFFABRRQaACiivaAPKn8FwBvXMoIGVS5kT7sGAOZ86gxXRPsn4ELj+31MPctN0AazmBI/in5UvLLjFstFWzsGEwqqXZQO+xckfraLHLb/ADpMVOttz8P81hbTKoA8AB8vpFZEcvr8/v8AKuOtbGvZra8faKsEhlbWBl0I36aH61lgQQmUkEoSpKgqNPA/4qPbLRbc6fqssZpnmTO3d38anII/H48KnGr2wl8EHi8i2HG9plueinvf+hasMRgDcR0BicwRhuszBWNtSunhsdKYZAZB2MiOoMg1E4dIthT7yShPM5DlB9QAfWpkqBPQl4PqASNXC3SBoM47l0CP3rZ0/eFb+I4jIGMExyA36cuelZouS668luBx/De0Pp7RB8a18TXKVcaxp9wPwKfA1nyRvY1MRcQw8o5BlwVYjqseI23+FFGMEsQI6ees6fjrRTIN0WOEAUCvRXoFd4xBFZAVjFZxUANOAWpuegX/AMiAf/UNXTOP8Zs3sNgMNauSXxFpnbK6KAJJ7zKAe842OkTVF7G4YO6j9p+emgEfVq6L224Zcx3E8DhUMi1aNx5Oiq1zU+eW2B6ilrcgkbftk40bOFNkZQb13bTObdtV7zc9X015ClP2e8cR7Nuye61tQscmGsH5mR1nrSf7ZEL8SGoKstoLBPdG0NI0MyY6EVM7A2J9s8D3lA+bGPgKpninDZWOtnSsGkE/stz316+enxA61zb7VOyOnt7a6KNQI0EgQBAhddNySR411DD2+6AegmonEgl0GyxGcqSBsSI3Bg5TBO2onwrlQk8UrNLXI+ZIopx2p4KcLiGQrlB1Ufszrl6SOm8ROtKIruRkpJNGdnlFFFSAUUUUAFFFFABRRRQAUUUUAFN+zHB/yu8bUAnIzCTAkQdT5TSgV077JOBC5axF0kgn82uUwVhTM+YuA+SmlZp8INloq2Va52Xy4q1bbu23BJMkwFnN6/ia6/2I4ULCMF0X83p4qpUn4EfEUqvcFsk5WJJ5Dva7D9r5/wCKtHZpAlvIABAiB8edcvLn5pIeo0OulabpllIMQ53jXQ7ePlNb2OlavZxnjSSG5eG3TY0nb0QZWk7pGsA6SZMaka/Gt5E6fiNq8JisgMojf/GnpFaIKijZ4z6gc+nhtUT3brDk4DjzHcb5ezPxrbfEZddZknwOhJ6Db5Vjih7rdCJ8A3dPzI+FEyUL+J24uW2JgOHtMToBIzoT4Bk3NacRiFvWQy94ss+qe95iCfgKm4xQ6srCQwIynSQQQSTyEE68vOo4VUAUDSNEGgIUAT+7bEgAcydaR6GIr9wSZj/nwoqXfsa+ED6aCilqSGHz3FegVc+Pdhzrcwokc7M6jxtk7j93cculVDIdRBkaHTbz6V6BSUujH0YCvHJralonQa+Ww8Sdor0WpMDVjAnYCdBA5+dWIGvZ8MtxFNtbgYgeyuCUJcZA2o6sDPhrpXVuzXELd7jt9VDOEspYtNqMgtqoYkEzJ7w060v+z7s5bvsWcQVPcedUg5BHh3WJ86b/AGV8MUm/jm7zX711UZdQEzSS37M92D0jqKXF3ZWRS+2nGf8AqXFLa2lJFvuqpiW9nmdo6zBgb087B2h+TZv2nYn0gUt7L8IU8avhDKWheKupmJIRSCNG96NoOtXNMPkcrAUnvED3SSfeHnMkdaz+RKtEpXRZMK0oD+BSrjmAzgvbhbyEMrczH6p6iJHyqThruU+FLcTx5RjLmH2bLbZT+1I1A8RNcvJbWkaYrZUu3nAhjcOt62sPuB0P6yk8tZ5DXUmK5ERX05g+HhkcEQGOYdJOhHiD8DXEPtD7LnB4jMP0d2WHgf1lPx0nXxO9bfCyuuEv4K5I3tFQFEV7RXTEHlFFFABRRRQAUUUUAFBoooAK7Z9iCr+R3oMsb3eXkvcGXzkT8BXFK6x9hGL72LtdVtXB6FkP9S1n8lXjZaPZe7vDEzloOZTpHWpeAAB9B4bHat98AMZ/GxrRbuAGF3MwYgeteerdGq7QyOp8pFZhNT6D8fP41qDDly+/n57mtorbEUz1ev48aJjvHyA5+Xn+OVH0GtYak9OnKB/fr02prdEGMTM89/pA8BJihBmWDzEHw5SPWvctYB4cjqAw9Z29Q3ypaZIrdiAreGVx1KEsfpd8+70rK6+Uux0CwD5BQ58/eNbMSMrXB5XVHWDDD4rH89artoOpSTDKVnwjL6kqVNKYwQ8I42MUlw5VVkaAoYOchBKkkc9wfKiqzwB/yXiTYZygzBrTZdASBnRvl/7GijLi4vRPIb4fnHKoPGuxy4xC9vLbvjZiAUuRycGYP7wE9Z5TrLiB5g/KaccNYH766kXRkmcM4phL1m41q+rI67odPIjkRtBGho4Un51PA5j/ACjN9RXde0nZK1xG1lfuXFH5u6N0O8NzZCYlfUajXjqcDuWMS1i6mR1hSJJ0YgZgf1lKyQedam9FYuzq3Ze8MJw6/dPvJZdgJgki2W8/ebf1pl9nuFOG4bh1j89luX1tkhS+kAnoNvjVW7QX8RY4Rdm3h0S8VUsrv7U53kEgoBsIOp0B6VbOJ3vyPhpdnC3UwqW1vkLJZhIsqoPveMdD1qsdRIfZz3sBiW/KcVf0zd0FNgwZ2dgOY91dRzir9jsSjWjdGuUMVPMGNvDxFc/7BXAMNcLzFy6YaYIKqo0bk0nQ7HY0/bENZJ1Dq8ggiM0b7e7cA3U6+YNY8z+sdFFv7JY5MTZLHUtrPLp3T0n8aVXu0PZ5lx9q8fd018gQPrFL+zjNaui7YWUYMcgIGUyZGp3OmniD52DtF2jt3ktgBwSSCSpAUgAwTESZPwNKzZE1Uey+OLTLdZMWliPd06Vy37RVGKt3LZADJ3h0kfrKenI+ddSs6WVnlbB+Cz91cktYz8oQXF10J65T+srdFIPPTWjIuLhJFse7OSOsGDv0rGnfajhvsruZZyP3h89D4zp6eNJa6cZclYiSp0eUUCg1YqFFFFABRRQaACiiigD2uhfY13cVduMQLZtNbLEwJYhgPE907a1TuBcAvY241rDrncIXyzqQCBp496u1djeDOMKvt7YF1DC21AKoFBWBvJOpLCflWTysijBoZBWWbE3Jg7AqD91QlvQ41Egit2MZiqwvVY5jnyPnzpfeuMH7uvgR8q881uzSuiw2xLH+ERpvqZ151IXbT/FQbd4AjkWX6QfLckRU22ZUeI9fxvW7G9CpIxdp0Gw+Hn5D7prX7Xnt4ev12/EyXNvOB/x8BFLuJcXS0oZ5OYhVVRLXGM91R+151Wcm+gSGDXJ+O/Mfjpz1rTev95GO4JRumsMPTSR4MawyMVUkZddVkErpsSNJmNvnWnGz+rrOkfvL+cQ/EFf5hVVJ9MtRI4kINt+jFfPNEf8AsEpbmyaEGAwCgGG0LDu8x+byr6Uzup7WwQP1l7p8R7p+MGkdy9nCuRowB56A6fEEkecirMmPwc+4qpsYu1iHMlbzLcMaFkMB/MoyNp1NFPO1/DQyXhzyJeA/etkWrgAHP2b2m/lNFdCDjKKso0e4c6+FPMCgiqzgcRrrT/CXJq6FTLRhmqi/aLcRMQlxh+jsO7ECTHtFRB8WfSrXaxMA/L+1cy+0Pi2c4mD7xw9gHfS2GvP6SwrUqaozK+WiZ2pxeI4jhUt2sPiU9mLLG0Rba24uZhaeQc4Yy0QCGB2GWah4vs9xi+XtMLzi4tsMCbSq6WyQqmHy5laRlEnrVl4R9qNqyWIwt4jPZVctgKwtW7S2+8Ru4aSoOgBABFROH/aPhsM9m2tm+bdhb9wO1oC69y5zyz3U1MmTOlT0MIHAOCY2xYay2FzgOVgXbAVmYB8pzXO80EGV2HI60vxHHThVV7tq77O/bLWlZ0KvByySrEqAc8NuNNxILDhfbrD/APTRg7i3g59t7T2WHR5D5vdLMCra++QdJFIe2XGLWKw+ECW8Qr2LKWhnthbRCyXYGSdWiOg33pTxx9jFJj/B49sO1vE25fDXveEajTVWHK6NegbcbxV0CriEDWyHDgAE7MBtM6hgdQTtqDoaSNdKcMsZEDfm7SlHVu8IEwJDTIkc+Y5Rq4Hxf2JS5b71o6ukywkkD1mYbQNEGG0rl5YqTtGqPR0jiV72eGvH9mzcPwttXNPs7wgXDAke/v46xHlAq+cRxKX8Jcyksl22yZkjNDjKSAd2APunmIqt9nMB7DD27eYNlEZl2PeOo5jyO21Tmypw4kY41bK1jezf5cLltYDCWA/ZI08yCANfCetcwxuDezca3cBVlJUg9RXdvs5se1bEXGJm1cdVIOsEtIPUaGJ61TftV4GbkYu2hhSbVwAbR7p8RHP05VowZXCSjLplckU+jmdFemvBXSMwUUE0UAFFeV7FABFSMDhDeupbEAuyqCdhmMT86j0w4BeCYrDuwkLdtEjwDr0qr6A6tg+EnBXmfC2u97NrWYQGAYoSwU7kZTBPWuhcPsi3bVRsFHjpSXHXSMS9tmGUmQNSZ8gNOs08TW2vkJrgSyOc9mpqkacWvdMcopWbXluOdOLq7g66Uua0YOkaHePurNPTLxJuCGZVJ1OoPxpgDS/Bv3fXl4xUgOSQdvD+9acclxFSWzDFN98dJ/H1quYfEF+IES+WxbkL+pnchc/i2Vm8oqx4ny/EUlwFqMTiTMki0VHIAZh9T86i9svHoflxHQREf2pVjXIRyJle8PNDm+gI9a2tiToNNsunlPzig285IjeSemo1qnKwqjLhN0AOnJSY6ZTqPTKy+FL1w4m6hIGRpBOndaXE+puD0rfwjBOFR2hZtW80+9mUZduRiJnoNKy4thh7PuRIYEkka/xFtxtv6Uxv0Al7ST+TubIl7asVudJGVgARrKSPQHlRS3tnxPLh3W0M4Jy3HgwitsRBEawNRrPOitWKLcQEqmAOVM8Hiz6cjSa22gqXbu+m1aWLaHGL4plTeuX4rilx7iC2xVndzmG8McnwyirP2gx2VGM8j9P8VS8Mfz6fuKPkP7k1oh0K4pFjbi+LQBTxO8sDRfassCNIGfTSlfE2vZTe/KrlwjTMXYmCdQGzHnyqNizh2dmdmzbGAY00gaffWnG4637L2VuYmZPLWfjNXDRb/s/Ol5ySTFtR1Myx/wBvwromEM24bUHcHUH0Ncd4bxRrCNB0mY5SsLrzXwI6ag6V0zs/x61dtW1nKxAAV9M3LunnJnQw3hWLyoy7RbHVsz7YY0WsK7mTBU6bnUDT5H0qscHT2zq1hwC8gyJQ9Qy8iY258+Rpl23xyXcG+Rg4kiVM6jLSL7NbIzlvn196kRjWFyY9PdFyPtMGWKEtYaC6blf3h47a89jrqWWFuowL2zIYySNpiDI5HQTzpL2tVilv2bFHDMVYHT3diOYOnX12pZwvF31BvJbK5TF1Ii2/7yHp5TlkbjQZeDnFS9jPsWb7LUZVxuYQc+aD0OdgR1BBBmp3D8X7Xh6PdtZkuCLqTOVCO83j1gfdWfZzFW3sYi5bkSHVkaBlYKx16SWB3jWRzrDB3/Y4WxZOjSqEHf3GJjx7sf5pmWdxXyLrbOD9pOEfkuJuWhqoMoeqnUH7qV10nt7wj2xbKBntzEbMOY8/+elc3IrrePk/Ugn7M+SPFnlFemvKeUCvaKKAPDVl4Z2JvvctysKfYMTzy3WER1IGpqtGvovgNhDZw7ezBDWrDBtJ/Rpv4zNZPKzvEl9xmONsx45mTGMynRlUnQGNxPj/AJp3wd2Npc5lo1pX2ksH26MI9yNsx0Y7DyPjU/hDAKoUaZdNCNj8t9p9K5FpTHvaJdxfzkeFRATrU1/eB8KXX2hmHjWfN2ETZbAn50WcbN3LGkNJ6Fcug66N91a8O+u9R8pNwkmApRlA32ytPgdPhRjeizQ2xW0j8RNJHY28Up/VuKV/mWG+cU4uP3R1mB4+FJe19siwhUlYuDMRGbYxB/V15itCVsqiH2i7S2MJo7AvutsGWaDInoPeXXbpWjsrx/E4i+5uoLVhwxtIdGkQRpv7obpVb7T4NbWPzhRDlHB02dY3jrz8NKfYXEkOj7BSCTyg769IO30prhGMNey3ZdlbTXXxrDICIIkbEHUUTFGasWyoixuBD28Th9IOYqP41zqf/NWoqZxE5byNydWQ+Y76/S4PWin85LostnM7JrZ47VoRtKyZ66vsWV/tRjP1Z1NV3D4ko2YamIpjx1s19huAPp0rRbs2iO+LiHwIIJ66iR6VqjpCXbZAYySeuv1rK2O8PMfWpDpZAEM5bnoAu3LXrWkW9ARPpB+lXK0MAqhA86sWDrOsT7wE9Ovh0plh3VHBdSqS+imO6Qy8+gU6GCSeUUnF3KU000kT5E+R133qZgpyZMivoX90bKCRruASCDtoI56UkSiwY/EIMBZREYrlJaIlj7QgkwSc2UDWmXYK6hdgilZBORtSB4k771VUtqb+HTKMos5yvIkhnGaI5kfKteLvZL1srltutuXCE5Q5J2ykwYyjQ70qWHlBosslMuv2l3ytqxlJB9oSCNxpTXg19vyHOWIbIzZhAIMAyOX4NUHi3aB8QtpcQ4ZVZZKKvtR70iTuYyjXf0k3TAYtG4a5tnMBaujxGhAkDY1hnicccYv5HqVts29ncbfQMyKMo7twSAlwHUECZDgRp46TsbNwLidpzdS4s21KG2+WfZsRqhjUHNPhBA02qh9nrwThV13kgEHnMDJt67fKmLXTh1s3rRdrl5SDOqNtAdRrOsA/HelSj9Tr8Fu0TsaisMYTuuIQK3NZCKCPU1Q+1XY64iPiUQhVbLeSCPZmYzR+wT8NtjNdCu2Vu2LrWQSbj23ZdiGDIWmdjC0+wFsXLV8PBUXcRmUgHMvdhY6GfnUYszxu1/QTVqj5uopr2j4V+T3mUCEaWQTqFmIPPTbXpSuu3GXJWjG4tBRRRViBl2bwgvYhUMGQ2+okKdPE133s3by4TDpuUthJ/hJH9q439nmGT8pQuHBJItlYicrgzO40jTbSu44H9GvKMwPxn758ya4f/SyfUoGnGtWZ8bsK+UsuaJ23G2oI2rDhrg+GWd+kEVnxWcg8DSVcU1skz4R61j3yGVoeJfBuFNZyBiegnKB9T6VG4jbl/QH7qwtYgreg657Yj0Y//wBCvOKMZQzAgiPgaJ9BFbNOqEEnx0oxuMRHI1Ja25gAle71OwJgeNafbVGvD8+jlgBDBRlmCQCSSfOPSq469lmPsHjM8NzZM3UqCfpqfOK1dobGfDXl5gZx6Q33GtnDwqmAN/idOfzqW6g6HZlKn6fQ0xPYv2cy7WDNh8Ne55GQnxtnMv31Is4vOinw68jy10Gh8TWvG2s2AvId7F1W8plD/upRwe/NoA7jTTfmtbox5Q/DLezqeAxWe0jcyBPnsfoakFqS9nsUHtCNYidSYnxO+oNNC3WufNU2iCNxhZtEjdIdf5e8QPEgMK9rYz0VZS0TRya21ZTWhX0rzEXYRiOhjz2Fdr2LK/bUXLzk7Cd/E/8AFeYjCGYUxJAjkZ30qJhc/eKiesGDPL76Yth7sKSo5GMwB250/oUtidsIwnSYza/wxJ686xVoOojy7ppmXcAhlbUMOujEE7eIrYMahZswAnfSBsoiNNIB+NW5MihaL3j/AOX0kVJ/KCdgAcuWQNx47dBr/wA1IW1bIEASAJjcmG2ieZXfpUoYfcBsuhjkNgdtvwKo5EqJDx9wC5KMXJQW9AAIyhSAI8xpUXDH2TSgYMNjOx3HLqKl4fBOp0ykrHvARrI+6pdi+WYZkKkGcyk8ugP3GhypAoirFX8/egDMxMKNNgNB8dPGs8NiLloFrVxl5HK2VtZiecTM+YrZfsK1yJyiTqYAO2utY4nhjASGzAbDSIP3zyqbXTJpjzB9p0XCXcI4ILZcjqJH6mjCd+6dZq2+3n/puVpWWBKkkGFGk+fzBrl1wkESOYgx8p51M4fxR7VwtbdgdWj9XMNiRsfPxpGTApdFozrsv/C+J3Hx99AyJ7OYYiFcZlUK0R1GvhyNXnhGLVvao1sI+QsRIJBJIeI94aLry5jnXHuF8UNxsVdZVzsgYrMLIv2mgTsNOtP+z/E3m/cdVa43fImIcC4e6R7skagfA1jy4WtrsbGVlV7f40XcWYtLbKoitlk5iB75nY/Kq3Vg49hWvYg3YYq+XvAbwqhgIHvDUelQ8fwC6t64gtMoUsVDd0lZkRmgk5YPU10sTUYpfYzzTtiug0Vse0ADEkz00iPrNOFnSexXB5sYG+CYF05l5fpIkdDEiK6jYGUR4/d/xVJ+zRc/C0H7N658mVvvq7u0E+f968p5s2/I4s2xX0ow4o82TvoBt5iq5jllG5yDvp8elO8Se5cHVD6AE6/MVXcViv1Tz0032j00NNx7osN2xEjDXARBYiQORA08u78hW3i7So8G9dZFQLjzgrLfssgPgR3D9RUnHYjNbYzGu/wOlEkQiPcSBz9a0Yk9xSP1XE8/P1rXexXdgGYiBt+DpWkXc4dJ3UsSNRrvvtyqyi1ssW6woCg8x+PpRdv7ef10qHw1gbQMyYX7h8dDW+5c7pjx/uPpSJXZUqr4UtisZY2W6jkeZAcfOapvD2yF1JJ2I8cwB28xGlX7i15bWMs3hoGABPkQP6WHwqkcfwpsYp05d4bwIBzAfBvlXT8eV6+xWXyPeyXFst1rf7Skg+KmfTSathxnU1yzBYn2d+2+kBhOs6HQnTbf5Cug3QVMDXf/ADS/JxpSsmJLbG6/Gil5frXlZ+KLHOVuGtPF78Wz4mK2p+PhUXjXuD1+oruezO3ojYWwO6gUS2UdNTA++nnEmyAKDGpUDKpmM6gTGmqqJ5mSJiCqw3v2/wCNfrTPjHvJ/Fa+r1Ev3Ex6E3ENI1MGYJ0kbgwNNso8z41AuHxO/wAvxFbuMe8nlWjp5f3psehcuzU6CPX1/H96m4S2ZiTz5noT1qHc3FMsP73o30qZIqmXHg3Z1ns52R3BgSQ3Loy76k71vvcCRCO6wZjtIPnusx4VaPs9/RW/4n+taeLfp18v9xrg5M81kaOliimin4zg3sypYZlLRsJ072XptPyqT2o4das4YOEAyMuqiDB8on1ptxTex/3fuqD29/0j/wAY+prRjySk42LyRUeit3+GL+RriM7QzQc0ERLAfMVhieyzB7SjITeTMIldIkjWdY6VNxX/AOGt/wAX+96ZcQ/1PDv4G/8AjFanOS/0RxTFB4U+GT2a2WuG4oDPqCAHVmULzHu6yNzWzhq3LVrLDBmKJljfRswHWQW9Kt3B9m/7j/1JSXgPut5n6PSv1G1stxoWizFoQGDWySGHuk5Sw300Kj407TPxXEn2wDu6mNIHdTMo6RMVG4p+gT+A/wBIqZ9n/wDqrf8ACf6Kt2rJeiudrOHYT27XUU20YoPZpACsVExp+1M+de2+zOGGYRcYhssC5voTOi+A+NZduf0Nj1/qpja9+15t/wDElS5S4LZSKTZfux/CbVjDC1ZnIXZtTm1ZFOhj92mWNfJJ6Gl/Y/8ARWvP/Yal8c9x/T6ivP5t5E32PXdC58XmbKNiHHxAP3VWrl/MJGmgP3/GYpzhP0q+R+hpRZ90+Rro41QMm2rhfBXVUe60j0ytPyrPC4guhU/smT0IJX+1aOD/AOnxH839LV5w7dvI/UVNdkI0G+AmjEk8zyI61Hw2Jy3EDGZzLPIyJj5UY/f0qAd7X/c/2tT4xTQMs3ZziP6jTOvy1++ngu1TeF/pz/E3+2rSm3461izRSZKEvaG4Ww8jRrTEehlCfiFPwqu9qrntLlm8P/2ojfzQUP3VYOKfob/8/wDUlVniv6DB+T/1itvjqqFy6EbyG1++uj4TG+0tJc/aRSfOIPzE1ReJ+8fWrP2f/wBKvk/9TU7yYpxTKwexheu9NpIPjPOioY931orMoj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16390" name="Picture 2" descr="C:\Users\HOMER\Documents\prezentacja\po hiszpanii\123CANON\IMG_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C:\Users\HOMER\Documents\prezentacja\po hiszpanii\123CANON\IMG_0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5" descr="C:\Users\HOMER\Documents\prezentacja\po hiszpanii\123CANON\IMG_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894138"/>
            <a:ext cx="328612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 descr="C:\Users\HOMER\Documents\prezentacja\po hiszpanii\123CANON\IMG_0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9" descr="http://www.execonquistador.com/templates/cadenas/90eurobase2013/images/galeria_home/www.execonquistador.com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4143375"/>
            <a:ext cx="4929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7" descr="http://aff.bstatic.com/images/hotel/max500/103/103456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25" y="4143375"/>
            <a:ext cx="28575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57752" y="1428736"/>
            <a:ext cx="4286248" cy="1785950"/>
          </a:xfrm>
        </p:spPr>
        <p:txBody>
          <a:bodyPr/>
          <a:lstStyle/>
          <a:p>
            <a:pPr>
              <a:defRPr/>
            </a:pPr>
            <a:r>
              <a:rPr lang="pt-BR" sz="3200" b="0" dirty="0" smtClean="0">
                <a:solidFill>
                  <a:schemeClr val="bg1"/>
                </a:solidFill>
              </a:rPr>
              <a:t>HOTEL</a:t>
            </a:r>
            <a:r>
              <a:rPr lang="pl-PL" sz="3200" b="0" dirty="0" smtClean="0">
                <a:solidFill>
                  <a:schemeClr val="bg1"/>
                </a:solidFill>
              </a:rPr>
              <a:t> *****</a:t>
            </a:r>
            <a:r>
              <a:rPr lang="pl-PL" sz="2800" b="0" dirty="0" smtClean="0">
                <a:solidFill>
                  <a:schemeClr val="bg1"/>
                </a:solidFill>
              </a:rPr>
              <a:t/>
            </a:r>
            <a:br>
              <a:rPr lang="pl-PL" sz="2800" b="0" dirty="0" smtClean="0">
                <a:solidFill>
                  <a:schemeClr val="bg1"/>
                </a:solidFill>
              </a:rPr>
            </a:br>
            <a:r>
              <a:rPr lang="pt-BR" sz="3200" b="0" dirty="0" smtClean="0">
                <a:solidFill>
                  <a:schemeClr val="bg1"/>
                </a:solidFill>
              </a:rPr>
              <a:t>PALACIO</a:t>
            </a:r>
            <a:r>
              <a:rPr lang="pl-PL" sz="3200" b="0" dirty="0" smtClean="0">
                <a:solidFill>
                  <a:schemeClr val="bg1"/>
                </a:solidFill>
              </a:rPr>
              <a:t> </a:t>
            </a:r>
            <a:r>
              <a:rPr lang="pt-BR" sz="3200" b="0" dirty="0" smtClean="0">
                <a:solidFill>
                  <a:schemeClr val="bg1"/>
                </a:solidFill>
              </a:rPr>
              <a:t>DEL BAILIO  </a:t>
            </a:r>
            <a:r>
              <a:rPr lang="pl-PL" sz="2400" b="0" dirty="0" smtClean="0">
                <a:solidFill>
                  <a:schemeClr val="bg1"/>
                </a:solidFill>
              </a:rPr>
              <a:t/>
            </a:r>
            <a:br>
              <a:rPr lang="pl-PL" sz="2400" b="0" dirty="0" smtClean="0">
                <a:solidFill>
                  <a:schemeClr val="bg1"/>
                </a:solidFill>
              </a:rPr>
            </a:br>
            <a:r>
              <a:rPr lang="pt-BR" sz="2400" b="0" dirty="0" smtClean="0">
                <a:solidFill>
                  <a:schemeClr val="bg1"/>
                </a:solidFill>
              </a:rPr>
              <a:t>Córdoba</a:t>
            </a:r>
            <a:r>
              <a:rPr lang="pt-BR" sz="1600" b="0" dirty="0" smtClean="0"/>
              <a:t/>
            </a:r>
            <a:br>
              <a:rPr lang="pt-BR" sz="1600" b="0" dirty="0" smtClean="0"/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411" name="pole tekstowe 8"/>
          <p:cNvSpPr txBox="1">
            <a:spLocks noChangeArrowheads="1"/>
          </p:cNvSpPr>
          <p:nvPr/>
        </p:nvSpPr>
        <p:spPr bwMode="auto">
          <a:xfrm>
            <a:off x="500063" y="3455988"/>
            <a:ext cx="84296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solidFill>
                  <a:schemeClr val="bg1"/>
                </a:solidFill>
              </a:rPr>
              <a:t>Hotel </a:t>
            </a:r>
            <a:r>
              <a:rPr lang="es-ES" sz="1600" b="1" i="1">
                <a:solidFill>
                  <a:schemeClr val="bg1"/>
                </a:solidFill>
              </a:rPr>
              <a:t>Palacio del Bailio</a:t>
            </a:r>
            <a:r>
              <a:rPr lang="es-ES" sz="1600" b="1">
                <a:solidFill>
                  <a:schemeClr val="bg1"/>
                </a:solidFill>
              </a:rPr>
              <a:t> </a:t>
            </a:r>
            <a:r>
              <a:rPr lang="es-ES" sz="1600">
                <a:solidFill>
                  <a:schemeClr val="bg1"/>
                </a:solidFill>
              </a:rPr>
              <a:t>usytuowany jest w historycznym centrum miasta Kordoby. Eleganckie pokoje hotelu łączą przyszłość i przeszłość. W niektórych pokojach widoczne są oryginalne malowidła naścienne. Wszystkie wyposażone są w klimatyzację, ogrzewanie, telewizję plazmową, bezprzewodowy internet.</a:t>
            </a:r>
            <a:endParaRPr lang="pl-PL" sz="1600">
              <a:solidFill>
                <a:schemeClr val="bg1"/>
              </a:solidFill>
            </a:endParaRPr>
          </a:p>
          <a:p>
            <a:r>
              <a:rPr lang="es-ES" sz="1600" i="1">
                <a:solidFill>
                  <a:schemeClr val="bg1"/>
                </a:solidFill>
              </a:rPr>
              <a:t>Palacio del Bailio</a:t>
            </a:r>
            <a:r>
              <a:rPr lang="es-ES" sz="1600">
                <a:solidFill>
                  <a:schemeClr val="bg1"/>
                </a:solidFill>
              </a:rPr>
              <a:t> to połączenie historii, sztuki, gastronomii i odpoczynku, co oznacza, że oferuje wiele usług służących wypoczynkowi (ogrody kwiatowe, sol</a:t>
            </a:r>
            <a:r>
              <a:rPr lang="pl-PL" sz="1600">
                <a:solidFill>
                  <a:schemeClr val="bg1"/>
                </a:solidFill>
              </a:rPr>
              <a:t>a</a:t>
            </a:r>
            <a:r>
              <a:rPr lang="es-ES" sz="1600">
                <a:solidFill>
                  <a:schemeClr val="bg1"/>
                </a:solidFill>
              </a:rPr>
              <a:t>rium otoczone drzewkami pomarańczowymi, kryty basen, jacuzzi, basen na wolnym powietrzu usytuowany w ogrodach, spa </a:t>
            </a:r>
            <a:r>
              <a:rPr lang="es-ES" sz="1600" i="1">
                <a:solidFill>
                  <a:schemeClr val="bg1"/>
                </a:solidFill>
              </a:rPr>
              <a:t>Bodyna </a:t>
            </a:r>
            <a:r>
              <a:rPr lang="es-ES" sz="1600">
                <a:solidFill>
                  <a:schemeClr val="bg1"/>
                </a:solidFill>
              </a:rPr>
              <a:t>oferujące liczne zabiegi zarówno na twarz jak i na całe ciało).</a:t>
            </a:r>
            <a:endParaRPr lang="pl-PL" sz="1600">
              <a:solidFill>
                <a:schemeClr val="bg1"/>
              </a:solidFill>
            </a:endParaRPr>
          </a:p>
          <a:p>
            <a:r>
              <a:rPr lang="es-ES" sz="1600">
                <a:solidFill>
                  <a:schemeClr val="bg1"/>
                </a:solidFill>
              </a:rPr>
              <a:t>Restauracja </a:t>
            </a:r>
            <a:r>
              <a:rPr lang="es-ES" sz="1600" i="1">
                <a:solidFill>
                  <a:schemeClr val="bg1"/>
                </a:solidFill>
              </a:rPr>
              <a:t>Senzone </a:t>
            </a:r>
            <a:r>
              <a:rPr lang="es-ES" sz="1600">
                <a:solidFill>
                  <a:schemeClr val="bg1"/>
                </a:solidFill>
              </a:rPr>
              <a:t>serwuje dania z kuchni hiszpańskiej oraz arabskiej. Dostępna 24 godziny na dobę.</a:t>
            </a:r>
            <a:endParaRPr lang="pl-PL" sz="1600">
              <a:solidFill>
                <a:schemeClr val="bg1"/>
              </a:solidFill>
            </a:endParaRPr>
          </a:p>
        </p:txBody>
      </p:sp>
      <p:pic>
        <p:nvPicPr>
          <p:cNvPr id="17412" name="Picture 4" descr="HOTEL HOSPES PALACIO DEL BAILIO - Córdo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14475"/>
            <a:ext cx="442912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918" y="1357298"/>
            <a:ext cx="5572164" cy="571504"/>
          </a:xfrm>
        </p:spPr>
        <p:txBody>
          <a:bodyPr/>
          <a:lstStyle/>
          <a:p>
            <a:pPr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HOTEL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PALACIO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DEL BAILIO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435" name="Picture 2" descr="C:\Users\HOMER\Documents\prezentacja\po hiszpanii\124CANON\IMG_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571750"/>
            <a:ext cx="273208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HOMER\Documents\prezentacja\po hiszpanii\124CANON\IMG_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928813"/>
            <a:ext cx="2714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http://media-cdn.tripadvisor.com/media/photo-s/03/7c/30/53/hospes-palacio-del-bail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850" y="2428875"/>
            <a:ext cx="32305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http://3.bp.blogspot.com/-vFi2HpMzQc8/T8Z8FbIj3bI/AAAAAAAALA8/_jan9JIPBAk/s1600/+Palacio+del+Bailio+-+Cordoba+-+Spain+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8338" y="1928813"/>
            <a:ext cx="3228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 descr="C:\Users\HOMER\Documents\prezentacja\po hiszpanii\124CANON\IMG_00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192881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5" descr="C:\Users\HOMER\Documents\prezentacja\po hiszpanii\124CANON\IMG_00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50" y="40719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5918" y="1357298"/>
            <a:ext cx="5572164" cy="571504"/>
          </a:xfrm>
        </p:spPr>
        <p:txBody>
          <a:bodyPr/>
          <a:lstStyle/>
          <a:p>
            <a:pPr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HOTEL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PALACIO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DEL BAILIO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459" name="Picture 10" descr="http://www.artsandleisuretours.com/images/bnr-cordoba-hospes-palacio-del-bail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928813"/>
            <a:ext cx="52149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C:\Users\HOMER\Documents\prezentacja\po hiszpanii\124CANON\IMG_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392906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2" descr="C:\Users\HOMER\Documents\prezentacja\po hiszpanii\124CANON\IMG_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928813"/>
            <a:ext cx="32321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http://media-cdn.tripadvisor.com/media/photo-s/03/48/e5/cd/hospes-palacio-del-bail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4075" y="1928813"/>
            <a:ext cx="31559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66" y="1500174"/>
            <a:ext cx="8572528" cy="2071702"/>
          </a:xfrm>
          <a:solidFill>
            <a:schemeClr val="bg1"/>
          </a:solidFill>
        </p:spPr>
        <p:txBody>
          <a:bodyPr/>
          <a:lstStyle/>
          <a:p>
            <a:pPr algn="r">
              <a:defRPr/>
            </a:pPr>
            <a:r>
              <a:rPr lang="es-ES" sz="2800" dirty="0" smtClean="0">
                <a:solidFill>
                  <a:schemeClr val="tx1"/>
                </a:solidFill>
              </a:rPr>
              <a:t>Szkoła Hotelarstwa i Gastronomii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es-ES" sz="2400" dirty="0" smtClean="0">
                <a:solidFill>
                  <a:schemeClr val="tx1"/>
                </a:solidFill>
              </a:rPr>
              <a:t>ESCUELA DE HOSTELERÍA DE CÓRDOBA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1600" u="sng" dirty="0" smtClean="0">
                <a:solidFill>
                  <a:schemeClr val="tx1"/>
                </a:solidFill>
              </a:rPr>
              <a:t>www.ehcordoba.com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1600" dirty="0" smtClean="0">
                <a:solidFill>
                  <a:schemeClr val="tx1"/>
                </a:solidFill>
              </a:rPr>
              <a:t> Email: </a:t>
            </a:r>
            <a:r>
              <a:rPr lang="es-ES" sz="1600" u="sng" dirty="0" smtClean="0">
                <a:solidFill>
                  <a:schemeClr val="tx1"/>
                </a:solidFill>
              </a:rPr>
              <a:t>dirección@ehcordoba.com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483" name="pole tekstowe 8"/>
          <p:cNvSpPr txBox="1">
            <a:spLocks noChangeArrowheads="1"/>
          </p:cNvSpPr>
          <p:nvPr/>
        </p:nvSpPr>
        <p:spPr bwMode="auto">
          <a:xfrm>
            <a:off x="500063" y="3681413"/>
            <a:ext cx="84296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chemeClr val="bg1"/>
                </a:solidFill>
              </a:rPr>
              <a:t>Szkoła Hotelarstwa i Gastronomii</a:t>
            </a:r>
            <a:r>
              <a:rPr lang="es-ES" sz="1400">
                <a:solidFill>
                  <a:schemeClr val="bg1"/>
                </a:solidFill>
              </a:rPr>
              <a:t> ma  na celu przygotowanie zawodowe celem przyszłego zatrudnienia: ma za zadanie pobudzać i pozszerzać więzy między firmami i pracownikami/niezatrudnionymi poprzez szkolenia, które będą zaspokajały potrzeby i wspierały rozwój ekonomii.</a:t>
            </a:r>
            <a:endParaRPr lang="pl-PL" sz="1400">
              <a:solidFill>
                <a:schemeClr val="bg1"/>
              </a:solidFill>
            </a:endParaRPr>
          </a:p>
          <a:p>
            <a:r>
              <a:rPr lang="es-ES" sz="1400">
                <a:solidFill>
                  <a:schemeClr val="bg1"/>
                </a:solidFill>
              </a:rPr>
              <a:t>Kursy zawodowe dostępne w ofercie Szkoły Hotelarstwa i Gastronomii: usługi restauracyjne, pomocnik kucharza, kiper, usługi w barze i kawiarni, szef kuchni, organizator przyjęć (tworzenie i zarządzanie), kurs podstawowych działań kuchennych, kierownik sali, itp.</a:t>
            </a:r>
            <a:endParaRPr lang="pl-PL" sz="1400">
              <a:solidFill>
                <a:schemeClr val="bg1"/>
              </a:solidFill>
            </a:endParaRPr>
          </a:p>
          <a:p>
            <a:r>
              <a:rPr lang="es-ES" sz="1400">
                <a:solidFill>
                  <a:schemeClr val="bg1"/>
                </a:solidFill>
              </a:rPr>
              <a:t>W Szkole Hotelarstwa i Gastronomii znajduje się także Szkółka Restauracyjna; karty dań zaprojektowane są przez uczniów specjalizujących się w kuchni, potrawy serwowane są przez kelnerów uczących się w szkole (wszystko pod okiem wyspecjalizowanej kadry). Restauracja otwarta jest przez dwie godziny w ciągu dnia od wtorku do czwartku, może pomieścić maksymalnie 45 osób.</a:t>
            </a:r>
            <a:endParaRPr lang="pl-PL" sz="1400"/>
          </a:p>
        </p:txBody>
      </p:sp>
      <p:pic>
        <p:nvPicPr>
          <p:cNvPr id="20484" name="Imagen 1" descr="http://2.bp.blogspot.com/-PKxXVwRN7nM/UGrT2NaARvI/AAAAAAAAAD8/nCmMWOH-OHo/s1600/Logo+Escuela+de+Hosteler%C3%ADa+de+C%C3%B3rdoba+EH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33496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2976" y="1428736"/>
            <a:ext cx="6715172" cy="571504"/>
          </a:xfrm>
        </p:spPr>
        <p:txBody>
          <a:bodyPr/>
          <a:lstStyle/>
          <a:p>
            <a:pPr algn="r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Szkoła Hotelarstwa i Gastronomii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507" name="Picture 2" descr="C:\Users\HOMER\Documents\prezentacja\po hiszpanii\123CANON\IMG_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00250"/>
            <a:ext cx="27590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C:\Users\HOMER\Documents\prezentacja\po hiszpanii\123CANON\IMG_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000250"/>
            <a:ext cx="28082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Users\HOMER\Documents\prezentacja\po hiszpanii\123CANON\IMG_0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2000250"/>
            <a:ext cx="30718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C:\Users\HOMER\Documents\prezentacja\po hiszpanii\123CANON\IMG_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089400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C:\Users\HOMER\Documents\prezentacja\po hiszpanii\123CANON\IMG_01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4071938"/>
            <a:ext cx="280987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 descr="C:\Users\HOMER\Documents\prezentacja\po hiszpanii\123CANON\IMG_01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13" y="4071938"/>
            <a:ext cx="307181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2976" y="1428736"/>
            <a:ext cx="6715172" cy="571504"/>
          </a:xfrm>
        </p:spPr>
        <p:txBody>
          <a:bodyPr/>
          <a:lstStyle/>
          <a:p>
            <a:pPr algn="r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Szkoła Hotelarstwa i Gastronomii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531" name="Picture 2" descr="C:\Users\HOMER\Documents\prezentacja\po hiszpanii\123CANON\IMG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:\Users\HOMER\Documents\prezentacja\po hiszpanii\123CANON\IMG_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438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:\Users\HOMER\Documents\prezentacja\po hiszpanii\123CANON\IMG_0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2000250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C:\Users\HOMER\Documents\prezentacja\po hiszpanii\123CANON\IMG_0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3946525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C:\Users\HOMER\Documents\prezentacja\po hiszpanii\123CANON\IMG_00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3946525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 descr="C:\Users\HOMER\Documents\prezentacja\po hiszpanii\123CANON\IMG_00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13" y="3929063"/>
            <a:ext cx="307181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57620" y="1571612"/>
            <a:ext cx="5214974" cy="156492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Instytut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Edukacji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Stopnia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Średniego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2000" dirty="0" smtClean="0">
                <a:solidFill>
                  <a:schemeClr val="tx1"/>
                </a:solidFill>
              </a:rPr>
              <a:t>INSTITUTO DE EDUCACIÓN</a:t>
            </a:r>
            <a:r>
              <a:rPr lang="pl-PL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SECUNDARIA </a:t>
            </a:r>
            <a:r>
              <a:rPr lang="es-ES" sz="2000" i="1" dirty="0" smtClean="0">
                <a:solidFill>
                  <a:schemeClr val="tx1"/>
                </a:solidFill>
              </a:rPr>
              <a:t>GRAN CAPITÁN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1600" u="sng" dirty="0" smtClean="0">
                <a:solidFill>
                  <a:schemeClr val="tx1"/>
                </a:solidFill>
              </a:rPr>
              <a:t>www.iesgrancapitan.org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3555" name="pole tekstowe 8"/>
          <p:cNvSpPr txBox="1">
            <a:spLocks noChangeArrowheads="1"/>
          </p:cNvSpPr>
          <p:nvPr/>
        </p:nvSpPr>
        <p:spPr bwMode="auto">
          <a:xfrm>
            <a:off x="571500" y="3143250"/>
            <a:ext cx="84296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Do Instytutu Edukacji Stopnia Średniego </a:t>
            </a:r>
            <a:r>
              <a:rPr lang="en-US" sz="1400"/>
              <a:t>uczeszczają osoby chcące studiować </a:t>
            </a:r>
            <a:r>
              <a:rPr lang="en-US" sz="1400" i="1"/>
              <a:t>Bachillerato, </a:t>
            </a:r>
            <a:r>
              <a:rPr lang="en-US" sz="1400"/>
              <a:t>Szkolenie Zawodowe </a:t>
            </a:r>
            <a:r>
              <a:rPr lang="en-US" sz="1400" i="1"/>
              <a:t>(Formación Profesional) </a:t>
            </a:r>
            <a:r>
              <a:rPr lang="en-US" sz="1400"/>
              <a:t>lub inżynierię techniczną. W ofercie edukacyjnej znajdują się:</a:t>
            </a:r>
            <a:r>
              <a:rPr lang="pl-PL" sz="1400"/>
              <a:t> </a:t>
            </a:r>
            <a:r>
              <a:rPr lang="en-US" sz="1400" i="1"/>
              <a:t>Educación Secundaria Obligatoria,</a:t>
            </a:r>
            <a:r>
              <a:rPr lang="pl-PL" sz="1400" i="1"/>
              <a:t> </a:t>
            </a:r>
            <a:r>
              <a:rPr lang="en-US" sz="1400" i="1"/>
              <a:t>Bachillerato</a:t>
            </a:r>
            <a:r>
              <a:rPr lang="es-ES" sz="1400"/>
              <a:t> </a:t>
            </a:r>
            <a:r>
              <a:rPr lang="en-US" sz="1400"/>
              <a:t>Nauk Humanistycznych i Społecznych</a:t>
            </a:r>
            <a:r>
              <a:rPr lang="pl-PL" sz="1400"/>
              <a:t> oraz </a:t>
            </a:r>
            <a:r>
              <a:rPr lang="en-US" sz="1400" i="1"/>
              <a:t>Bachillerato </a:t>
            </a:r>
            <a:r>
              <a:rPr lang="en-US" sz="1400"/>
              <a:t>Nauk Ścisłych i Technologii</a:t>
            </a:r>
            <a:r>
              <a:rPr lang="pl-PL" sz="1400"/>
              <a:t>.</a:t>
            </a:r>
            <a:endParaRPr lang="pl-PL" sz="1200"/>
          </a:p>
          <a:p>
            <a:r>
              <a:rPr lang="pl-PL" sz="1400" b="1"/>
              <a:t>Kierunki</a:t>
            </a:r>
            <a:r>
              <a:rPr lang="en-US" sz="1400" b="1"/>
              <a:t> </a:t>
            </a:r>
            <a:r>
              <a:rPr lang="pl-PL" sz="1400" b="1"/>
              <a:t>p</a:t>
            </a:r>
            <a:r>
              <a:rPr lang="en-US" sz="1400" b="1"/>
              <a:t>oczątkowego </a:t>
            </a:r>
            <a:r>
              <a:rPr lang="pl-PL" sz="1400" b="1"/>
              <a:t>s</a:t>
            </a:r>
            <a:r>
              <a:rPr lang="en-US" sz="1400" b="1"/>
              <a:t>zkolenia </a:t>
            </a:r>
            <a:r>
              <a:rPr lang="pl-PL" sz="1400" b="1"/>
              <a:t>z</a:t>
            </a:r>
            <a:r>
              <a:rPr lang="en-US" sz="1400" b="1"/>
              <a:t>awodowego</a:t>
            </a:r>
            <a:r>
              <a:rPr lang="en-US" sz="1400"/>
              <a:t>:</a:t>
            </a:r>
            <a:r>
              <a:rPr lang="pl-PL" sz="1400"/>
              <a:t> p</a:t>
            </a:r>
            <a:r>
              <a:rPr lang="en-US" sz="1400"/>
              <a:t>omocnik kuchenny,</a:t>
            </a:r>
            <a:r>
              <a:rPr lang="pl-PL" sz="1400"/>
              <a:t> p</a:t>
            </a:r>
            <a:r>
              <a:rPr lang="en-US" sz="1400"/>
              <a:t>omocnik stolarza,</a:t>
            </a:r>
            <a:endParaRPr lang="pl-PL" sz="1200"/>
          </a:p>
          <a:p>
            <a:r>
              <a:rPr lang="es-ES" sz="1400" b="1"/>
              <a:t>Szkolenia zawodowe stopnia średniego </a:t>
            </a:r>
            <a:r>
              <a:rPr lang="es-ES" sz="1400" i="1"/>
              <a:t>(Ciclo formativo de Grado Medio)</a:t>
            </a:r>
            <a:r>
              <a:rPr lang="es-ES" sz="1400"/>
              <a:t>:</a:t>
            </a:r>
            <a:r>
              <a:rPr lang="pl-PL" sz="140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pl-PL" sz="1400"/>
              <a:t> k</a:t>
            </a:r>
            <a:r>
              <a:rPr lang="en-US" sz="1400"/>
              <a:t>uchnia i gastronomia,</a:t>
            </a:r>
            <a:endParaRPr lang="pl-PL" sz="14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u</a:t>
            </a:r>
            <a:r>
              <a:rPr lang="en-US" sz="1400"/>
              <a:t>sługi restauracyjne,</a:t>
            </a:r>
            <a:endParaRPr lang="pl-PL" sz="1200"/>
          </a:p>
          <a:p>
            <a:r>
              <a:rPr lang="es-ES" sz="1400" b="1"/>
              <a:t>Szkolenia zawodowe stopnia wyższego </a:t>
            </a:r>
            <a:r>
              <a:rPr lang="es-ES" sz="1400" i="1"/>
              <a:t>(Ciclo formativo de Grado Superior):</a:t>
            </a:r>
            <a:endParaRPr lang="pl-PL" sz="12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</a:t>
            </a:r>
            <a:r>
              <a:rPr lang="es-ES" sz="1400"/>
              <a:t>Zarządzanie ośrodkami turystycznymi,</a:t>
            </a:r>
            <a:endParaRPr lang="pl-PL" sz="12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</a:t>
            </a:r>
            <a:r>
              <a:rPr lang="es-ES" sz="1400"/>
              <a:t>Biura podróży i organizacja przyjęć,</a:t>
            </a:r>
            <a:endParaRPr lang="pl-PL" sz="12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</a:t>
            </a:r>
            <a:r>
              <a:rPr lang="es-ES" sz="1400"/>
              <a:t>Administracja systemami informatycznymi w sieci,</a:t>
            </a:r>
            <a:endParaRPr lang="pl-PL" sz="12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</a:t>
            </a:r>
            <a:r>
              <a:rPr lang="es-ES" sz="1400"/>
              <a:t>Zarządzanie kuchnią,</a:t>
            </a:r>
            <a:endParaRPr lang="pl-PL" sz="1200"/>
          </a:p>
          <a:p>
            <a:pPr lvl="1">
              <a:buFont typeface="Wingdings" pitchFamily="2" charset="2"/>
              <a:buChar char="Ø"/>
            </a:pPr>
            <a:r>
              <a:rPr lang="pl-PL" sz="1400"/>
              <a:t> </a:t>
            </a:r>
            <a:r>
              <a:rPr lang="es-ES" sz="1400"/>
              <a:t>Rozwój aplikacji sieciowych.</a:t>
            </a:r>
            <a:endParaRPr lang="pl-PL"/>
          </a:p>
        </p:txBody>
      </p:sp>
      <p:pic>
        <p:nvPicPr>
          <p:cNvPr id="23556" name="Imagen 4" descr="http://centros5.pntic.mec.es/ies.gran.capitan/logoiesg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71625"/>
            <a:ext cx="3500438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29058" y="1571612"/>
            <a:ext cx="5143536" cy="1643074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Instytut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Edukacji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Stopnia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Średniego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2000" dirty="0" smtClean="0">
                <a:solidFill>
                  <a:schemeClr val="tx1"/>
                </a:solidFill>
              </a:rPr>
              <a:t>INSTITUTO DE EDUCACIÓN</a:t>
            </a:r>
            <a:r>
              <a:rPr lang="pl-PL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SECUNDARIA </a:t>
            </a:r>
            <a:r>
              <a:rPr lang="es-ES" sz="2000" i="1" dirty="0" smtClean="0">
                <a:solidFill>
                  <a:schemeClr val="tx1"/>
                </a:solidFill>
              </a:rPr>
              <a:t>GRAN CAPITÁN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1600" u="sng" dirty="0" smtClean="0">
                <a:solidFill>
                  <a:schemeClr val="tx1"/>
                </a:solidFill>
              </a:rPr>
              <a:t>www.iesgrancapitan.org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4579" name="pole tekstowe 8"/>
          <p:cNvSpPr txBox="1">
            <a:spLocks noChangeArrowheads="1"/>
          </p:cNvSpPr>
          <p:nvPr/>
        </p:nvSpPr>
        <p:spPr bwMode="auto">
          <a:xfrm>
            <a:off x="500063" y="3414713"/>
            <a:ext cx="84296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/>
              <a:t>Educación Secundaria Obligatoria </a:t>
            </a:r>
            <a:r>
              <a:rPr lang="es-ES" sz="1600" i="1"/>
              <a:t>(E.S.O) – </a:t>
            </a:r>
            <a:r>
              <a:rPr lang="es-ES" sz="1600"/>
              <a:t>okres nauki obowiązkowej składający się z dwóch cykl</a:t>
            </a:r>
            <a:r>
              <a:rPr lang="pl-PL" sz="1600"/>
              <a:t>i</a:t>
            </a:r>
            <a:r>
              <a:rPr lang="es-ES" sz="1600"/>
              <a:t> i trwający 4 lata (od 12 do 16 roku życia)</a:t>
            </a:r>
            <a:endParaRPr lang="pl-PL" sz="1600"/>
          </a:p>
          <a:p>
            <a:endParaRPr lang="pl-PL" sz="1600" b="1" i="1"/>
          </a:p>
          <a:p>
            <a:r>
              <a:rPr lang="es-ES" sz="1600" b="1" i="1"/>
              <a:t>Bachillerato</a:t>
            </a:r>
            <a:r>
              <a:rPr lang="es-ES" sz="1600" i="1"/>
              <a:t> – </a:t>
            </a:r>
            <a:r>
              <a:rPr lang="es-ES" sz="1600"/>
              <a:t>nieobowiązkowy etap nauki szkoły średniej trwający dwa lata (między 16. a 18. rokiem życia). Dostęp do niego otrzymują uczniowie po ukończeniu </a:t>
            </a:r>
            <a:r>
              <a:rPr lang="es-ES" sz="1600" i="1"/>
              <a:t>E.S.O. (Educación Secundaria Obligatoria – </a:t>
            </a:r>
            <a:r>
              <a:rPr lang="es-ES" sz="1600"/>
              <a:t>Obowiązkowa Szkoła Średnia, 12-16 r.ż.) oraz zdaniu odpowiednich egzaminów. Istnieją 3 moduły </a:t>
            </a:r>
            <a:r>
              <a:rPr lang="es-ES" sz="1600" i="1"/>
              <a:t>Bachillerato: </a:t>
            </a:r>
            <a:r>
              <a:rPr lang="es-ES" sz="1600"/>
              <a:t>Sztuka, Nauki Ścisłe i Technologia, Nauki Humanistyczne i Społeczne. Po etapie nauki </a:t>
            </a:r>
            <a:r>
              <a:rPr lang="es-ES" sz="1600" i="1"/>
              <a:t>Bachillerato </a:t>
            </a:r>
            <a:r>
              <a:rPr lang="es-ES" sz="1600"/>
              <a:t>istnieją dwie ścieżki dalszej edukacji: szkolenie zawodowe/techniczne (</a:t>
            </a:r>
            <a:r>
              <a:rPr lang="es-ES" sz="1600" i="1"/>
              <a:t>Ciclo Formativo de Grado Superior)</a:t>
            </a:r>
            <a:r>
              <a:rPr lang="es-ES" sz="1600"/>
              <a:t> lub uniwersytet.</a:t>
            </a:r>
            <a:endParaRPr lang="pl-PL" sz="1600"/>
          </a:p>
          <a:p>
            <a:endParaRPr lang="pl-PL"/>
          </a:p>
        </p:txBody>
      </p:sp>
      <p:pic>
        <p:nvPicPr>
          <p:cNvPr id="24580" name="Imagen 4" descr="http://centros5.pntic.mec.es/ies.gran.capitan/logoiesg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71625"/>
            <a:ext cx="35004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 descr="http://b.vimeocdn.com/ps/544/544041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57356" y="1500174"/>
            <a:ext cx="6929486" cy="871540"/>
          </a:xfrm>
        </p:spPr>
        <p:txBody>
          <a:bodyPr/>
          <a:lstStyle/>
          <a:p>
            <a:pPr algn="r">
              <a:spcBef>
                <a:spcPts val="1200"/>
              </a:spcBef>
              <a:defRPr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CENTRUM KSZTAŁCENIA NAUCZYCIELI </a:t>
            </a:r>
            <a:r>
              <a:rPr lang="es-ES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LUISA REVUELTA</a:t>
            </a:r>
            <a:r>
              <a:rPr lang="pl-PL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www.cepcordoba.org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C/Doña Berenguela 2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14006 Córdoba</a:t>
            </a: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Email: cepco1.ced@juntadeandalucia.es</a:t>
            </a:r>
            <a:endParaRPr lang="pl-PL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172" name="pole tekstowe 8"/>
          <p:cNvSpPr txBox="1">
            <a:spLocks noChangeArrowheads="1"/>
          </p:cNvSpPr>
          <p:nvPr/>
        </p:nvSpPr>
        <p:spPr bwMode="auto">
          <a:xfrm>
            <a:off x="500063" y="3714750"/>
            <a:ext cx="84296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600"/>
              <a:t>Centrum Kształcenia Nauczycieli </a:t>
            </a:r>
            <a:r>
              <a:rPr lang="pl-PL" sz="1600" i="1"/>
              <a:t>Luisa Revuelta </a:t>
            </a:r>
            <a:r>
              <a:rPr lang="pl-PL" sz="1600"/>
              <a:t>zrzesza ponad 150 placówek edukacji wczesnoszkolnej i podstawówek, 50 szkół średnich (do tego dolicza się także Szkoły dla Dorosłych, Wiejskie Szkoły Publiczne, Szkoły Specjalne, Oficjalne Szkoły Językowe, Prowincjonalny Instytut dla Dorosłych i różnego rodzaju ośrodki artystyczne). Centrum szkoli ponad 5000 nauczycieli, przedszkolanek, wychowawców. W zeszłym roku ponad 10000 osób dostało dyplomy dzięki uczęszczaniu na różnego typu kursy oferowane przez centrum. </a:t>
            </a:r>
          </a:p>
          <a:p>
            <a:pPr algn="just"/>
            <a:r>
              <a:rPr lang="pl-PL" sz="1600"/>
              <a:t>Niektóre z kursów oferowane przez placówkę to: platforma e-learningowa, kursy językowe, materiały dydaktyczne w szkoleniach, emisja głosu, nowe technologie, itd.</a:t>
            </a:r>
          </a:p>
          <a:p>
            <a:endParaRPr lang="pl-PL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1357298"/>
            <a:ext cx="8643998" cy="571504"/>
          </a:xfrm>
        </p:spPr>
        <p:txBody>
          <a:bodyPr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Instytut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Edukacji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Stopnia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Średniego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5603" name="AutoShape 12" descr="data:image/jpeg;base64,/9j/4AAQSkZJRgABAQAAAQABAAD/2wCEAAkGBhQSERQUExQWFBUWGBgYGBgYGBcWFxcXGhUXGBgUGB0YGyYfFxwkHBgVHy8gIycpLCwsFh4xNTAqNSYsLCkBCQoKDgwOGg8PGiwcHB8sKSksLCkqKSksKSwsLCwsLCwsLCksLCwsKSwsLCwsLCksKSwsKSwsLCwsLCwsLCwsKf/AABEIAMIBAwMBIgACEQEDEQH/xAAcAAABBQEBAQAAAAAAAAAAAAAEAAIDBQYBBwj/xABOEAABAgMFAwgGBAoJAwUAAAABAhEAAyEEBRIxQSJRYQYTMkJxgZGxI1KhwdHwFJKyswczQ1NicnOCwuEVJDRjg5Oi0uIWo7QXdJTT8f/EABkBAAMBAQEAAAAAAAAAAAAAAAABAgMEBf/EACYRAAICAgEDBAMBAQAAAAAAAAABAhESITEDE1EiQZGhYXGxgUL/2gAMAwEAAhEDEQA/APObJY1TZgloBKiWA3xNed1TJExUuYBiSWLHgD5GD+TV5pl84pUlE1R6AU6mI3AZu/sge8b4EybjKcycTkqodAaZaZRzOMUvySViJmEjPxgyXNWtzjyICUlywOahRhUDd5wQqyoVJVNfCyiFDMkEKUkgDIOEJ733wHLkKASpL1DgjuduIcQVQyxtdk5vBiStJLkklyWPTFA3ic41abFZpkpWCaEKQlySMImF9khKmQii6nIMW1EZy6r7MtkTEpWlOIATASUuQ+FizuAXLsRDpV8ky1yprc2pqJFUM7BOmuGuQ3RUXFAPu670rExRZpZS5xgBipipgl1AVNKtFqLDImGlolyykFlspIdnS9HLhKsgCFUYxS2lUoc1zIUl6qSo4y4UWFEjElsJFSaHvsrou5M1aCqZKlqUSlIwucYcDGk0AKinRtlmGqik9IAT6GgMQvEGJOYKmXhCUOmvac2Pdp7qu8WpMhFkKw0paZ5WDh5xQDlDkpLvkDkh2BAcaZyFmIWkTFDAUYyQ2yCVVYdJ1BCWFdp9Hh/JblUiyheGWnAmqk4wFFR0QC5Jomo4u4Ia4xx5AuZHIlcoK56ZzZdKZcxGElJSQUgkpDuCDiDHZw8IuCJUtaFkrJmAp2yVpmL2c8fRUSHAKm2dxqDJ/CYJixhkJbCCHJJSXqpRCaBicge2DpFvlWqaAlRxrQ5EyX0pbVwKSaMFANm4BYxqsfYRpbtlSytJQVoKElJSQQlaHOEnqqYuQpJfaL5tFuBAFzJCZQSlWNAYINHwgMAW1GWQyiwCosQ4CHNDQqO4oljHwoa8J4Q7HQo48V671KudTKQVrl5AukKNKAqbjwLZwDCLfbxKSFEEgkCjUfUuRSJDakYQrEnCogAuGJUWSAdXOUeecqOVXO2abQYpUwILMpJdSmUAS+IFGHUVPdXo5aqlyJKakCqpgKicQKkkV2FEDDStSCaxi+qrHR6HauUkmXNCFrSMXRLu6gWKaZad5aCLuvZE6UiYCwX0cVCatrHhdqvp5YRjVzgmKUp1bJxYWUKVIIUXJNFUixsvK2YpCJblQdLl8RJSrElaaULHDkRs5FojvVthR7hCgG7ZxCJaVklZQFElLZ6HcRQRUSuVZXbkyJeCZKUknGl3SQC6ToCCNW6Q7+i6EaWFChQwFCiKbMYji+fl5+ESCADphpTDoRMAqI+bhRJCh2FHylJYSiaE4jk9WZ3G7j2vpAU2c9SBCmoKVKQlWJIVQsQDTpNmCzw1QOZFHBJ31jkYBC7R6FSQaqIDUYJDKJY5OQmobIwXKvKWqSlJcEJDFqghJNCCOsciNM8hAdqsDBRFQGy4pCmI4JUH3GOyEuAVOUgMGZ3AZI8vCKVrQHUTBurVicqjPgRDjNBD5n5+ETyLqVNS0tMybOqcKWISkNtHUDMVYcdIitt2TbMsBdCCKJJoQxZ2zrpCcHz7ATyFobafFTCHbIgtvD1yh0+fMBKk0HRJo7ZgjN2I6TvlAiJJBAZgpiCTVj+kc2b2Ro7qsyloJ5tCgHTjBKSla5asIc0phJy0z0ikr0A65bzZeKaTNNfxhWwoTsAOHcgsx6T6EHV/TAvZSnGlblRDpVtBJCnNUgI4MXbIEHE3jb0zFbKfSYkupAYbKcLpw0qdWc7OZqTbqvxUolaEIyIwqJNVOHqePs3RSnWuQNzfH4NUrw8wQEpSCzsFqDnE4oCcmyAbjB0jkdMlhJSsjDiACSaDNg5Lgl6aBRpFVdVoVMlbCElcvCUpmuqWuVlhQz7KXLVLYnDO0eiSVlhiGE6h3A7DrHQkmTdA1xWMypeEmhOIDIDEASkBqbWKnGLMKiEKhwVF0KyYKjoVEIVDnhUMlxQNeVs5uUtYIBSHdRYDtLGJXij5T36iQAiYFBMxMx1AOUgACgYudrUNxiJUkNB1xX4J6AD00hIWaAc4xxJHEEGm4vlWM7cHKIJXbxiBUhS1JxPhLGYrMORSjaM2+Mhdlv5me0udMVKQv0a2ZKAQASoMWdFGLHXV47fNrk2TDMscxlT0rMwqUpUxsRPqhgWyICtkHUk87nq2VRkLzvRUyYSoviLq0STmUtRgCfZFlaZqRZ5Z6y1KJ2AkFsISAXowJDZ0BOcBX9fabShCgnDNQlKVF0hKkh1dH1sVXzq1GrFYrYVoYhwD2MS7DIjNz3nu55Kl+xkVrsr7Q1Lbw1KsAGr7oP5OWjDaZYCQspDhLEjLMgJJU2Yoch3hqtDGlT4Cmb/OsHcmbtwkWmYTJlAnCsFOMrTtBIxZgssBgQ6WLRPTykwZ63e1/JTMtDzJaCmUSlSnBlkSxsLSW5x3UQz5ilK+echpK51o9EVPViCKOGUTSgY99WrUD2vlIqdOXMrtqZZxAYQHCAFABkgFgDu74jumbKsxOPnCBVAcJ9JRWnVKQASzh9KR0OabsR7NcU9EtCZappVMUtQOI1UsAFYRk6BkC3bUxcx49yYWpUz6QpQARimIbFgSnEoqBoSRjLsKkINaR69KOyKvQVZnpm2nZGsHaAiXUqTrQp+Pjn3RMhbiEuWDn/Mdm6BptnWC6F19VQBSd1QxB0evYYsAkriFS8iqg0G86Hj2cYHRaMSVaLAAUDUp40zTmQRx1cRNLUFMqppTiCAe4ZeEAE4mjfChpmHdCgA+ceTtwpRePMzVlCkFJKVpwnMsk0IPVOIUINDFpyzujm0zjjlzEErJUkAKlkAqElnoHD7w4D0DgcurRNm3hMmGWpJTIR0XDpC2C1apDnKuQruG5VqbEGwGZLSpgarCgghUypdeLGRwq8J0lRIy57dJ+gT0rUlKjiWHNVqbChKU5lTON2ROkV113dz4lIJTLAYFSnOIlSRhDDNIqXIYQ+bYR9GWZIASDKQoqAC1qWWOpZiD3CLACXZkykLxOjHjSFPLmpJGzRQKS4D+12Ymq2M3PJ/kvNs81UtpWMDEJvpNQAAdpySxNXcAg0DRa3lcFDzkizLUpJSHmLSSSQSoAyicVAKGjDdGYu/ljaFoSmzoUmVLIUVrKVqUCyUyxTariL0PZBEi/lFKeeXhQVnm8S8QZ1FTrIcM292oGzGmSqiaZlr2u5WMqTKUJbkAKUVPRkpTspUG8ik9oqrIUynIfGWCB0iUkscLOQKcXHGPVLKhK5K5owTAJYIQA6gesSzEghjoGbJhFFIuwTpICZbykJOFSixC8QBQkKJDOrE4qdKsmM3BDs87TMmo2wkgEaBtd+lW8RwiyumWtalAFKMIUoEsACA9Ho5wjfGnk2lKZdokiQ4WlISsEABOI1AmOUOcIzO0kmhitsV0gL5tZwlXNklsQSkKY4vVZwCSM2jPCnoZobo5TFSpQSmWkiamhSUJSVOFpcZBy1XbLKsemAxkU8hUIUcIIGJLF3CgRUmtC+IcARnWNgJcdMLXJDOAw4GO81DhJMXYqOAw4GFzcdwwDOgxj/wgpmKlnm1A4UpeWGxqKlslQcGlDQVLHKNiExBa7ImYkpUASUkB2fIhw+7F7YiStUNHhk+iVYJZQrDhUkOcZcvShVUKJJJZSaAZRSIWaBnq6mDtXVu7uLRsL9uaZKSSDLBZKUSpRDqPRdKVbb5EhlOFliBnl5sgyl4whQOqVOQXqyzqwY0jgnGuTQbdwC5hGBJxPsVGJOeFDqfE+BmrShiBa+bUwLh/DfWLC4yMS8UtMxGHGEuobYxFNUVcgq2dQCBFNadAQcRBxAUwmuyzO9Nf5xLVpCFZZmJySz5nz9kHptxRJWggq5xgggqASSoEuAKkhLNlWu6KyxzHIqakUZxnnFoVGpcsMQ3ioY0+TrnEuWI0rIpU081hd8JBoAXJ1JZzlqaaNWLK23WUSkzJry3QOaGGkwhbK1dwMycioaM1VMSSk1CQGbPETuS3B68BWogq13kZolJUcSZSMCcNGoSc36xc+4xUOLYGx/B5aypRQggKWiYhIUHQ5TiBOyWNNc8NXYN7FKnDo4sSgkE8X1pTT2x4fyataZRCpeNROyQXVLkBYUEKBBJKyDkU+sBmG1tltQN52aVJK8AQnECUBkhONKDmThAS7lRqahqbQdIR6RDCqlaQ+IbVKCkkEAjiAe+sbgVV4TUKUgJWEzScCFioyxMqrEEDLN8qhwrMpjhQkJKQAqUGBAcspCiwWk6O26hcRbzrOlaSlQBSQxEVyuTyFEFS5qikEJPOrSpLgPVJBOQ6RLtDAHnXmnEfSJTwUcCh2g1EKHKuWZpPmkcTKJ7yqQonvJhQ9AeGnlQDeHOlayDIwE4iSdt2J1HCM5yitCVTSpKirFUk727GjR/9OJ/pBErCGMoqyp0iHge/+SuK2ps8oAHmlL3akB/COdwZTdmZ+lKISMZdJcM46JdJfgX7IdaLcpZdZKiwDkvQUEaHkvyaEwzVMFJBwJJDOAS6qHWL8chkEdDoDEwFVMOjnqWhOLZJ5/InMXFCKgHgYIm20uczibInQ5nfr4xYWvkxMC1bGHCAosHwBQWpjViQEvnFXOsipasKg6qgMcVQSCzdkTTEXFy3yuTNTME0gg1ZRTiBzHgdd0a+z8tUJBCZikglyMZz35cBGEu2WCCcKS1WVQFmyY/NYv7BZJKwSqWE4QVGpyBOVc+DcIEmaRkki4mcrpaiCpSiR+lxxedYajlPJTkSNnD0hUODXvAPFoDsNzyJtAliMwoKBHe7RYzuRUt9lII7z74eD8/Zea8fQUPwh/3y/rCHf+o5H5Vf1kmKgckpeJsAd31+MFSORcsqAKfP4w8H5+wzXj6LD/1II/LL8UQ8fhJV+eX/ANv4RVHkYj1B7fjDp/ImWltnQHX/AHQYPz9hmvH0WZ/CSr8+e/mvhHUfhIV+fPeJPwjL2zkqgKAbP3dpMFS+RSG6Pn8YeL8v5FkvC+DQp/CSv897JMAXnyvnLWifLnuUUw+jycGiU5uQH7IBnchkAJ2TUbzT2xGrkaEIVMSGUgPVzTXWJlGVaf2Dkq4Ib2v6ZOPOmcQSorKXCFJXhwOFJAUwTkGGu8mMyZzBgoqAfCC9NSQIIFgM8nBhBSnEc6Dc3bAc6zKl9OWR+l25AtTxjCm9shsnFtWMSpbhJzyZyz0GVQDTd2wIlAxVBOuZ3ZkvllHJdCQUlzlw4lshV4fZASVFtkA16rd/i3AxW+BDQG0IFc8xR9kvEsicQ50FeGfF+OcdFqCQMQxMGD793DtgSUMRL7LnsABNe6Jq+QLGQqpdu0FizHdQ567o79KSMOFIyqwbGz1O/QUb4gy5jOEsQSwJI+fdD7GDjIccWHHfplE1VgX6LzMuWz0JSpQBYrLg4iwYVDvowgrk7eSkrxpoS4UssGSQA4/SoXEZ1EkEEAgmo4UYgRaWKyTFhKApnyTU0A7Whpvgao9jlfhBQwdBNBXGhzxNBEv/AF9KP5NfcqWf4o8hNxT8hOLJLZEjuhxuG0JA9JQ1FD8I6rkX6T15HL6Sw2Jn+j/fEo5cyPVmeCfcuPEVWK0BYTjz4dubh4LRd1qORQWHq6fVh3IXpPZf+tpG6Z9X+cdjxj6Hat6PD+UKC5DqBp7TKCb7kJ9azLp+8s+6KS+reUW28ZqQ6pcqXZ0b+cmMzd+I90D32Qi2WSZk5UgntYD7RijuKWbRbFk1SJipp4sSEA+PnAupaJw3R6PyPufmpfNtVASD+tUq9rxppdjzpGKQQ78BEc69JSOlNQO1Qg7m6ofb1dmnv0zZaAZMrnFqLZEgAAkkgZ5M3GPK73TMVOmTV+jm4z6P8riLAJb1KOHHWOecbaXMxAEFwdaxXTLiQVlbbRUFEmpcPk+T5dkZy6lsrtPyefIxJUUEEGoLuGIzfUFxBRlkb2I2aZ010OUai8LvlqROUwxAOSzlgxIGgJAzjO2aYOeBZkldEl+D6l0/CAzcaJbPaTshagiowqOJgBn0Xd33Robqt6nwpWQAoFSklkhKSU84QEgt0XO4OX07ePJdE0ApLKAABckZ5+FA0TXRcpkmqn2WOYoQQU0z0z+MSp0X2nZr7NZnnkGuz49GsW8uxsRSMbLm1YKLgnIl2Yd7QRzq/WX9ZXxjTupAuk2ar6Jwjs2y8NIypnq9Zf1lfGOfSl+uv6yvjB3l4K7L8kl+yWnS6Rf2ey7KaaDyjHz5x5xBUolzqpy1Rqcng5NoWKBa+5astMjuin1KV0Qunbo1Myy0HZ2xg70vSYlMxE5QlqISE12VkFisJzKSlSgaULd1jOtaykgzJgBDHbVke+Mle15BS5bzMZopySzOWBBJdgpTCmeUZS6uXA308QGTeapS5iUkYFnaLKooEEpD+BprHJt5nEFsDQZcAwLa0eKu24iekcKiog1Y1zGhGndEC1l6lT0aoIjN2zMs5l+qQ+SThUhwA6kENhpmRodGgDExcZFmam45DKOSbOVkJcJzYqIAcVPZ/OI0244nUytdc99GhgEW9eMdj6OcyT2MPKAgoYaEu+6mHTvgiVawS5Cd2mo4x2zqBUlHRS9TskM+Z7n9kHGhEkmSUJCgoF6l9CMqav8ADfEci0sTR66DOurCO2+cx1IBIYsWSFFsJD01YMKmBpU4owqqD0g2edCNxp7IdWHBfzLGUNzyVoLOhKg2IONTwJ8M9+lue8AmyqCEkzSDiWdpCSKIKjkkEA5ls4xFrvOZNrMUSoU2jUOSW8Xg6wWtSUKCHwgpKmJGpKSSDRQ0iV6ZWVybuXbUSbIwUFTUnCWDhKyTm/VzYnOmcadFiBQgkMWqGyOojzS5baEqRPWrG1EhSSU7LYc6vVgN47Y3KOUM0gUQOBSXHDpRtDqr3GoN8At42EC1SQ2Z+fOLyVdqQctDGbtt6qM6WshLpLihAzGdYIn8vEozMonckKUfAKMaqaE4Muv6OTuhRlj+EZeklxvoPZipCgzQYMz3L1KF2YFKiShYLFJFCCk+Y8IrvwdzAOexbIZIcAmtadjViy5W/wBkmfu/bTEPIqU1mfJ1qPkPdGCl6Xo2x9fIPaJInW6clalKQE4kjEoDJOlN5pFfb7JJmWczpKCjCrCQdXbid49sW6UteR/Sl+4fCK2325c0BJSgIBfAnGMRqzlmEd8G9P8ACOKS5X7Njcs9BkS3Wxb1Sdd7wWqfK/OH6h+MU1wqeQjIU9wix8I8/qNKb0d8E3FbA72noFmnbYfAthhNXGu72wLYJYNlqAQJazWtXmV4aQ6/pg5iaNcBjtiH9UUf7o+0zI36LtN0YdVU0XdzWUmTKoqqU9VxXjig6Zd5FClf1f8AlFbcl9TJSJe1iQAmik4mDDosx84vJPKmWsnnEKQ5z6Y78NR4HticYNl5TSK9Ek5AKoT1ST3h4nl2NSiwCu9CoPuialU5ZSQpLUILjSL2WKw+1Fk9ySMhzR/S/wAtfwh02zKTQu/6i/hGswxyamsHaiHdkYi2JZUpw9DmGPSVoRBU4V1GynqrPUTuTC5S/j5ber/EqNNZ0DCKaDyENwTVCUmnZmJsnCAVOxDjZmVH1Izt5cnJJCrQFEHPJTEqLJYqQwc0+Eej3nJSZZxJJYEgBwXYjNNRnHnHKC55iEnmgtcpeHr4Ql+ihQLBLYh0kjMZNES6aQ3Nvkxlqll64WDsgmqexxrA9iDqJY0BxV10bjp3x2bZ1gkKoRQvQjgYElh1DWvDvjJLRmSTLRVSWKQePs8vCI0pUQ+r/PCOzpQfceLt2w1Cyw0zqCQ+W+m/KKXAHJfTCSWDgPmHPZBxQoHZCdl9CAdDnUjhAslKUqcMoHJ3Dd++JF2pshluDdprEvYIltiajDVvAZMKnugf6MtKwmhyNCFprkSUuG4Q6YjEAy3L1d3NeMRy1sWFCBnqC+h8KiHHSoGEpxpUxSrQkVGIPn3++D02rEgIfYKtwJDgAVYZNlSAgCANpJJbVz4jLPKCbFOwqSMBUol3Ixb8uMSykaC7ZcqUBjG2hWQAWokCjEbKQ5OrxPauUsw0QgJG9W0fAU9piGZlXyaAZsCSN1pUTXleXPqqCkMApAJwPqRWoNDWI5SQMg0QARPLMU2CCQqFDAIUSUTcrKWVfEpH+oRByTtCRZk4lJScSs1APV4H5QWIJsqiUpxOmoDdYe6Kezy3s5pqoxcYWmvyZynUr/Bs5/JnnlGaMWyGJHYfjFfIuWXzqkkApCAxatSXBfOOJsKmbBJ/y07oam71YynDKdgWwDCzkO2/jGizqkyXhd0XsiSlAZNBHVGKKddawtGxI635MNQa784sf6OlN+Ll/VR8I55wrbN4TT0gG+PxM2pfCdd5TpBKLUlNkYqAK04Uj1jtFhvOcVt7WNAlzSEIGWSUhtoZMIq7enCqVhAH4s0YVwzfl46ujx8fw5urybCzTk4E7Q6I1G4Q8WpPrJ+sIprmWhSEJMoA4AXKUMWAD5Pq8TybTJUrCEgF8ihv4W0jJrZqpaLAW1ALhaQRqFAHxBeLSRy4WgAc5KLBtogk16T4s/njFGtMsZhA+qPdEVjQnm0UHRToPVHCBNrgbSfJspfLwEB/o4P6/wDyhK5dJ3yP8z/lFHIkUGwcvVPwh8qUpqprXQ5aaQs5BhEnvK9BOmIW6WwdUuOkvI+EW8nlUQGCEKYJ1UOqIxlm6NfWmffTOFIprxmzBalCWtafRhRw5kJTGu3wY6T2j04cq1F3lobLM9+nZGQ5WzZZAwgSMZLhKlBClMWJS6QDxy3vSBbEunpFzwecljOZ0VByNnX2wPeEpC5VVTVHBMUyudIcLAGbhsL++E1J8sdxrSMtMlTAWUlReoFa1zG72QRZEFZohDoBNQxNXp3+cSJlJJKgsoTiZMsvsgpJBc1Z6ZVivnLIzxbnr3e6IcSDk2aWHWzcbmbPhUVhkuViBVsJwsWJqpzkN+RMKWoqDsSNS1OAJ3wpU5lVpn8DxqIeNIRFOtBIyAI82zaJLMFzCEipUXIoO87hXOOT1AZb/wD8eEJ5D14UJENRVCC7tkyRjTPBfINUhQcM47cuAjq7KCCEupm6oCgGq7CrN3NAa10cOR3/ABiSXOpmx7YWK8lWW1z2BKsIW6VFwlqOAKkg5Nvi4tF2pDrSrCAA+tRmQxpWKO4wfpMtwQClTO9RhIcPxBjTWuWDJWCnECDTftZQnFUNMpZVvxVxAUAyJPmfGOLnj1/ZBFmITLQ7JKgGG8tn21iGZaE7Rfo50yhUjVWR8+N/s/lDhaAOsr6vH9WIplvSEhVSDlSFarWAUpY7RFdAyh8IaQWFi0jer6p+EKOrmsco7BRWwvlb/Z1A+snzEUViT6A/vRc8rS0ps3WPImKyyD0PcfaTFw9/2Yz9jeybOoVp4HdAy0qFqGTmUdDoXgxEgtn5ceEBWiWfpMuuaJm7QAxqQTWwK5xGXRmaHegbuMBk/NYKtcpXOIr1Jm715UCAxz9b2N+j7lLfKvRTf3ftJiqvI7UrsR92r4xaX2r0UztT9sRQWmYStLl2yG4CXSNelx8fwy6vJqrD0ZWnoh5IiaYmqaNtZ/uqiGzggSq/kh/DBFoB2avtbv0VQ3yxr2IrZLSoVD0PlAUpKcMtWuFIevqQctJKVNuOnCAEpPNIroKfuxP/AD/jKa9XwY68bQtM1YC1AYi21x7Y5Lt6/XX9b+cK9x6RXad2+IEJ+XEaPgyXLPQrjU9nlfqn7azGc5ULPPliQcKMi1GqKRobhP8AVpX6p+0qM5ymW1oPYgeyIXIypM+YOuvU9JXdrDDbFv019IDpKyIqM8ocua78R5QOc/3k+UWgeg6wTitSEKJJURUknrMHeu6J7TNVQFVAWY186PUQJdI9NK7U/bENtczbUP7zzSke6E4klrPnKTL5so5sYsRBKnyS1Ce9+PZESbpmFKlFKsIDUFcRYgF8qKB4+2NBfs5KpEwqrMMyWxbq80gZ6ZDwizn3lLxKqr8ZKOuiEj3RCquS3F2YKfLAVQMKEPm2jirRGqSSXDmoJplF9eMpBLoAAxL0agVSOWOS8uqiBgVQU1LvveJsMCnkpZLHok/PnD02ehIqQC4ArhHWJ3OwjTJsKQlSEgAYkZ19XPfFda7tCUrLEdPI7Lg6BniYvZTg0RXWoptEsqBGwpsRemEsRwjVypmYxoU7nZL69piiP9osv7L+FUX0uQEuwaKfAkqZn50kqTZ1Btlia10y35QIbOXnZbeWe45xayB6JPZA00RORpiALsjykpcUP6Ta5MHia2SXKVOKNop8xwb2xOmOzege7zEClsTWiVaQTm3cr3CFD47E2XRFyumHDLDmqifAD4wPJpLTnkkUfUxDf07EpAxFTBWYSGy9UB4nlpLJDsNmueTaRpFUjGTtms+krHWPgP8AbAk20L5yWSsvtAFhqz9WAzeB/Ojvl/AxFNtZKkHnEFia4VBuJ2q+yJUZXyaOUS0mT1mal1E7C9E+tL/RiSKo2pXOA85KolQdlAVKS3S4eyJzbFetJPeofGIcJMtTigW+pjyVjcpPftiKK32fBNAJDjP/ACh8Ytbx5xUtQASpyk7JJNFcRA97WJZmpLA4sXRONthKQ5amUbwtGE6ey9sxOBDl9lP2RDyeJ8SffDJNjmMAebLACk0aDiiJk2FXqJP+Kk/wxGLNMkDzWbfQ6RBJs5KEsOqnyEWpkLCT6IZHKYjd2QrGhfNo9Eeinry/VG8wKAnMylr5JLWonEKklmMMHJCZ63nG2GL8yrxlf747iUPyMz/tf/ZGpnwUd0owyUJ9Vx4KUIo76sZm2lYGiAruSkExoZEsywyhhJKi1H2lFQyJGREVyQ9sm/sF/diJXIimPJ1eT6gZHrBxESrhUzvoVZHJJYxtcG1+/I+xAsyX6M/sp33gjRaB7M3YeT60TUFxsqCdd2PyiOfydWSVOGqvXIUIjXhBE3L8sPuIhVWXV/xK9f0oNi0VN9FkLSSHCk0evQTVs2gn6OVElJBGJAcF6sN0LlHYJYRNWAcQmISC+mBJI9pi0s1nlyXSnZTzko1P6rmsZ4KjTN2UVpsigA+pmAdyoHuyYShQAOyginGsXd52pBCAFAsuaTUUGMsYZcq0/RgHD8zMcUd8R90LHVBk7s5zoc/rIzpuiC8z6JX+J5mL20SQSr9eV5pipveyJElZG+b7MUSoFOegEn+sWX9n/CY0RNOMZ6ZJw2iyVd5T/wCkxeKm8YbWqIvdlbZh6JPZ7zEMxMGG7pfAdx+MMN0o9b2H4xOLNMkBhPy8KeNkwULnR63sV8YbNudJBAVXsPxgUWLJCCYUS/0Sjf8Aa+MKFiyskUF7HbTl0T5xZS1DCOweUV19SAmaAPVB9pi4TdQYN5xtTOcgmCI9RBRuv9IxHPsRSAX1A8YMWA3mo7giY2Fe+Gqsa4mmMamXDiKFo5zEzd7Y6lKxpBTA6EQsMd2vVPshV3GEMQJ3+2HoUd58YY3A+BhwU0ABCSd58TDhMU/SMCm0Q8T4oRMp84DsQ/rk3/26/uxE30qBLHaUi1zSSA8haRxJlhhDXIGmUna/xLP93Ac1Poz+xn/eiCyra/xJH3cCTR6M/sZ/3oixEsxJ50/tx/48BKBwafiV/ag5Usc6a/lx/wCPA3N+j/wF/agAC5Rg81N/aI+7TBU6TiUXHXle0JiDlTSTN/ao+7TFirpK/Xk+SYQABsIOh/LanRRgO7LEDZwo/m5heuiyIuecp/8AI+0YAuWZ/VQP7mb9swUMmtRwksCval1TUdU1OkV94ziZS9hQrMzy60X01KHUMPXlatqnjAV7ykCzzGS1ZzVO5baxNMClmL9NZSxHo9f1T7ItVKfMwDb5Y52xNR5IJ7cJg9CNo7oGB1WW+HJGzlDJyRkIWBoYiaX4Qk5mIUSCKx0SSRAAS0dgMWc8YUAGf5QTQZ1C+yMu+NTIqkMQaDyjNzuTbl0zEgbmPxg6z8n0NtHtbzc/CBWBd80YFvJLIfcU+Yh9lsMtDYQaalRPnSI73V6JTOSWYAPqN0VYBeGFhhSU7IPAZuDHSjiIYDSgdsLm4eEGO4YAGCXHeah4EdJgAj5mFzA3RJHRCAh+ijcIYqxp3QVHCIKQACrqlnq/PdDhdUrWWk9ogiYsjTvz8oi+ncPYYVIBG65XqN2KUPIw03TLbrtUdNeRzGcSptX6L9gMEgPpDAAF3B3C5ru/4xWbM9dWpCVdwAbHMZilsQyOYqMoPwQuagAp7XcQm9KZMNXrhIdgHy3ACHIsS0hkzVUINUpPRy8Gi0WmG4IAKxVnmj8oOt1B1jXWBZV0rSGC6M2a8tR0ovMLx3A0AFMbBN/ObjmvMZdaGLu2aUlJW4L5lWrv1uMXQlx3DABnZl3TRMlrKgsIASAKMkBgBBXPqfoq8IuFSnbthpsoiXGxgAL1YxKo8D4QX9HhvMQYiICrcD4GOJmAU9xgsSYms8mrb4eLArvpCd8KLf6NHYWIzCyxaE9YHwiVF4TwapB7vgYsxI4xImWBABVi+pnWl+YiRPKBuoe4j4RYkJIoa7mMQrQDmkQbAYjlEjUKHcD74lTf0veR3GITYUHq+EL+gEK6qh89sOwDE3vLPXHf/OJUW1B6yfEQArksNFfPhDTybUDQvBYFwm0DQ+2Hc8d8UE645g09kCLsc1O8d5EFgavG/wAiH+HhGPTaJiT0zTTF/ODEW+aOsT3P7oLEaUd0In5eM8i95vDw/nDhfyxmgHseCwL7POE/b898U0vlCNUnxETJ5QI3K9nxh2BaBPGEoQHL5SS9Q3s8Ghyr7lqbaNNS/wAIADAjjCI+XgQXhL0WPERIJ4PWB7xABNgO6OF4aVwgqGA4IhER3Gd8ITDAAhLhFEOcmOAn5EACKKjvPlHWhYq6ZR3EPk8YAEUxzDD6bt/zlCo+vj3wANaEYdTjAl4TWQSkHL3j3PDAFtnKYpWpIS7Ud9Wr7XhRm59kKlEgBQNQcREKEFlyYemFCiRjiGyh2KsKFAB1RiWzzC+Z8YUKGBYSYLbyhQoBDW+e6KRaQZsxx63vhQoQyotlnT6qdNBFSumUKFAILulRKiCdPfFopI3QoUQ+SvYinoDmgzgRaQ+UKFADGLSIimQoUCEOGsJQ2hChRQDkljSlI4i1LB6SvE7jChQwLGy2lZFVKPeYtLOsnM745CgGGJENWs74UKEIUlZ3mJkikKFFCJE6wxYr87oUKGBF/KB7X0T89aFChgYm91kTlgEgPkKaR2FCh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25604" name="Picture 10" descr="C:\Users\HOMER\Documents\prezentacja\po hiszpanii\2013 03 hiszpania Kasia\IMG_3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4017963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C:\Users\HOMER\Documents\prezentacja\po hiszpanii\122CANON\IMG_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3911600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C:\Users\HOMER\Documents\prezentacja\po hiszpanii\122CANON\IMG_0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4017963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C:\Users\HOMER\Documents\prezentacja\po hiszpanii\122CANON\IMG_0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2000250"/>
            <a:ext cx="30003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4" descr="C:\Users\HOMER\Documents\prezentacja\po hiszpanii\122CANON\IMG_0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2000250"/>
            <a:ext cx="30718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 descr="C:\Users\HOMER\Documents\prezentacja\po hiszpanii\122CANON\IMG_00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2000250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1357298"/>
            <a:ext cx="8643998" cy="571504"/>
          </a:xfrm>
        </p:spPr>
        <p:txBody>
          <a:bodyPr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Instytut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Edukacji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Stopnia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Średniego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26627" name="Picture 8" descr="C:\Users\HOMER\Documents\prezentacja\po hiszpanii\122CANON\IMG_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643313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Users\HOMER\Documents\prezentacja\po hiszpanii\122CANON\IMG_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2000250"/>
            <a:ext cx="29527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C:\Users\HOMER\Documents\prezentacja\po hiszpanii\2013 03 hiszpania Kasia\IMG_34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2000250"/>
            <a:ext cx="30892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 descr="C:\Users\HOMER\Documents\prezentacja\po hiszpanii\2013 03 hiszpania Kasia\IMG_34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3857625"/>
            <a:ext cx="2857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Users\HOMER\Documents\prezentacja\po hiszpanii\122CANON\IMG_0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2000250"/>
            <a:ext cx="2857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00298" y="1554150"/>
            <a:ext cx="6572296" cy="2071702"/>
          </a:xfrm>
          <a:solidFill>
            <a:schemeClr val="tx2"/>
          </a:solidFill>
        </p:spPr>
        <p:txBody>
          <a:bodyPr/>
          <a:lstStyle/>
          <a:p>
            <a:pPr algn="r">
              <a:defRPr/>
            </a:pPr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Instytut edukacji ponadpodstawowej</a:t>
            </a:r>
            <a:b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DORADZTWO ZAWODOWE DLA UCZNIÓW "MAIMONIDES"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s-ES" sz="1600" u="sng" dirty="0" smtClean="0">
                <a:solidFill>
                  <a:schemeClr val="bg1">
                    <a:lumMod val="95000"/>
                  </a:schemeClr>
                </a:solidFill>
              </a:rPr>
              <a:t>Email: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 esmaimonides@iesmaimonides.com</a:t>
            </a:r>
            <a:b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www.iesmaimonides.com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00063" y="3714750"/>
            <a:ext cx="82867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pl-PL" b="1" i="1" dirty="0">
                <a:ea typeface="Times New Roman" pitchFamily="18" charset="0"/>
                <a:cs typeface="Arial" charset="0"/>
              </a:rPr>
              <a:t>I.E.S. </a:t>
            </a:r>
            <a:r>
              <a:rPr lang="pl-PL" b="1" i="1" dirty="0" err="1">
                <a:ea typeface="Times New Roman" pitchFamily="18" charset="0"/>
                <a:cs typeface="Arial" charset="0"/>
              </a:rPr>
              <a:t>Maimónides</a:t>
            </a:r>
            <a:r>
              <a:rPr lang="pl-PL" b="1" dirty="0">
                <a:ea typeface="Times New Roman" pitchFamily="18" charset="0"/>
                <a:cs typeface="Arial" charset="0"/>
              </a:rPr>
              <a:t> </a:t>
            </a:r>
            <a:r>
              <a:rPr lang="pl-PL" dirty="0">
                <a:ea typeface="Times New Roman" pitchFamily="18" charset="0"/>
                <a:cs typeface="Arial" charset="0"/>
              </a:rPr>
              <a:t>jest instytutem edukacji ponadpodstawowej umiejscowionym na ulicy Alfonso XIII, w wiekowym budynku (wcześniejszym Pałacyku </a:t>
            </a:r>
            <a:r>
              <a:rPr lang="pl-PL" dirty="0" smtClean="0">
                <a:ea typeface="Times New Roman" pitchFamily="18" charset="0"/>
                <a:cs typeface="Arial" charset="0"/>
              </a:rPr>
              <a:t>Markizów </a:t>
            </a:r>
            <a:r>
              <a:rPr lang="pl-PL" dirty="0">
                <a:ea typeface="Times New Roman" pitchFamily="18" charset="0"/>
                <a:cs typeface="Arial" charset="0"/>
              </a:rPr>
              <a:t>z Puebla) w samym sercu Kordoby. Jest jedną z największych placówek edukacyjnych w Kordobie. </a:t>
            </a:r>
            <a:endParaRPr lang="es-ES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pl-PL" dirty="0">
                <a:ea typeface="Times New Roman" pitchFamily="18" charset="0"/>
                <a:cs typeface="Arial" charset="0"/>
              </a:rPr>
              <a:t>Szkoła została poddana reformie w 1998 roku, ze szkoły zawodowej została przekształcona w gimnazjum, szkołę średnią oraz zawodową. </a:t>
            </a:r>
            <a:r>
              <a:rPr lang="es-ES" dirty="0">
                <a:ea typeface="Times New Roman" pitchFamily="18" charset="0"/>
                <a:cs typeface="Arial" charset="0"/>
              </a:rPr>
              <a:t>Aktualnym dyrektorem szkoły jest Salvador Navarro Aganzo (od roku 2000).</a:t>
            </a:r>
          </a:p>
          <a:p>
            <a:pPr eaLnBrk="0" hangingPunct="0"/>
            <a:r>
              <a:rPr lang="pl-PL" dirty="0">
                <a:ea typeface="Times New Roman" pitchFamily="18" charset="0"/>
                <a:cs typeface="Arial" charset="0"/>
              </a:rPr>
              <a:t>Szkoła posiada wydział orientacji i doradztwa zawodowego dla uczniów.</a:t>
            </a:r>
            <a:endParaRPr lang="pl-PL" sz="2800" dirty="0">
              <a:ea typeface="Times New Roman" pitchFamily="18" charset="0"/>
              <a:cs typeface="Arial" charset="0"/>
            </a:endParaRPr>
          </a:p>
        </p:txBody>
      </p:sp>
      <p:pic>
        <p:nvPicPr>
          <p:cNvPr id="27652" name="Picture 4" descr="C:\Users\HOMER\Documents\prezentacja\po hiszpanii\123CANON\IMG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54163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357298"/>
            <a:ext cx="8572560" cy="714380"/>
          </a:xfrm>
        </p:spPr>
        <p:txBody>
          <a:bodyPr/>
          <a:lstStyle/>
          <a:p>
            <a:pPr algn="ctr"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Instytut edukacji ponadpodstawowej "MAIMONIDES„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DORADZTWO ZAWODOWE DLA UCZNIÓW 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28675" name="Picture 3" descr="C:\Users\HOMER\Documents\prezentacja\po hiszpanii\123CANON\IMG_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2143125"/>
            <a:ext cx="27860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C:\Users\HOMER\Documents\prezentacja\po hiszpanii\2013 03 hiszpania Kasia\IMG_3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160588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C:\Users\HOMER\Documents\prezentacja\po hiszpanii\2013 03 hiszpania Kasia\IMG_3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143125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C:\Users\HOMER\Documents\prezentacja\po hiszpanii\123CANON\IMG_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4000500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C:\Users\HOMER\Documents\prezentacja\po hiszpanii\123CANON\IMG_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4000500"/>
            <a:ext cx="2714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 descr="C:\Users\HOMER\Documents\prezentacja\po hiszpanii\123CANON\IMG_00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2143125"/>
            <a:ext cx="30003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 descr="C:\Users\HOMER\Documents\prezentacja\po hiszpanii\123CANON\IMG_00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4563" y="4000500"/>
            <a:ext cx="3048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6" descr="C:\Users\HOMER\Documents\prezentacja\po hiszpanii\123CANON\IMG_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4000500"/>
            <a:ext cx="2714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0" y="1428736"/>
            <a:ext cx="4500594" cy="100013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r">
              <a:defRPr/>
            </a:pPr>
            <a:r>
              <a:rPr lang="es-ES" sz="2400" dirty="0" smtClean="0">
                <a:solidFill>
                  <a:schemeClr val="bg1"/>
                </a:solidFill>
              </a:rPr>
              <a:t>OFICJALNA SZKOŁA JĘZYKOWA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„</a:t>
            </a:r>
            <a:r>
              <a:rPr lang="es-ES" sz="2400" i="1" dirty="0" smtClean="0">
                <a:solidFill>
                  <a:schemeClr val="bg1"/>
                </a:solidFill>
              </a:rPr>
              <a:t>CORD</a:t>
            </a:r>
            <a:r>
              <a:rPr lang="pl-PL" sz="2400" i="1" dirty="0" smtClean="0">
                <a:solidFill>
                  <a:schemeClr val="bg1"/>
                </a:solidFill>
              </a:rPr>
              <a:t>U</a:t>
            </a:r>
            <a:r>
              <a:rPr lang="es-ES" sz="2400" i="1" dirty="0" smtClean="0">
                <a:solidFill>
                  <a:schemeClr val="bg1"/>
                </a:solidFill>
              </a:rPr>
              <a:t>BA</a:t>
            </a:r>
            <a:r>
              <a:rPr lang="pl-PL" sz="2400" i="1" dirty="0" smtClean="0">
                <a:solidFill>
                  <a:schemeClr val="bg1"/>
                </a:solidFill>
              </a:rPr>
              <a:t>”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71500" y="2500313"/>
            <a:ext cx="828675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" sz="1400" b="1"/>
              <a:t>Oficjalne Szkoły Językowe </a:t>
            </a:r>
            <a:r>
              <a:rPr lang="es-ES" sz="1400"/>
              <a:t>są publicznymi placówkami wyspecjalizowanymi w nauce języków obcych. Polityka jakości kursów opiera się na Europejskich Wymogach Językowych, wysoko wykwalifikowanej kadrze nauczycielskiej, profesjonalności i gwarancji podczas nauki i w momencie ewaluacji, certyfikatach uznawanych na terenie Hiszpanii i Europy, innowacyjnej metodologii, aulach wyposażonych w materiały do nauki języków,  wiarygodności i efektywności oferowanych informacji oraz nieustannej pracy służącej polepszeniu warunkom nauki.</a:t>
            </a:r>
            <a:endParaRPr lang="pl-PL" sz="1400"/>
          </a:p>
          <a:p>
            <a:r>
              <a:rPr lang="es-ES" sz="1400" b="1"/>
              <a:t>OSJ </a:t>
            </a:r>
            <a:r>
              <a:rPr lang="es-ES" sz="1400" b="1" i="1"/>
              <a:t>Corduba </a:t>
            </a:r>
            <a:r>
              <a:rPr lang="es-ES" sz="1400" b="1"/>
              <a:t>oferuje</a:t>
            </a:r>
            <a:r>
              <a:rPr lang="es-ES" sz="1400"/>
              <a:t>:</a:t>
            </a:r>
            <a:endParaRPr lang="pl-PL" sz="1400"/>
          </a:p>
          <a:p>
            <a:r>
              <a:rPr lang="es-ES" sz="1400"/>
              <a:t>Wyspecjalizowaną naukę języków dla dorosłych i młodzieży powyżej 16 roku życia,</a:t>
            </a:r>
            <a:endParaRPr lang="pl-PL" sz="1400"/>
          </a:p>
          <a:p>
            <a:r>
              <a:rPr lang="es-ES" sz="1400"/>
              <a:t>Kursy języka niemieckiego, arabskiego, angielskiego, francuskiego i włoskiego,</a:t>
            </a:r>
            <a:endParaRPr lang="pl-PL" sz="1400"/>
          </a:p>
          <a:p>
            <a:r>
              <a:rPr lang="es-ES" sz="1400"/>
              <a:t>Kursy języka angielskiego, francuskiego i niemieckiego dla nauczycieli placówek dwujęzycznych,</a:t>
            </a:r>
            <a:endParaRPr lang="pl-PL" sz="1400"/>
          </a:p>
          <a:p>
            <a:r>
              <a:rPr lang="en-US" sz="1400"/>
              <a:t>Oficjalne egzaminy (uznawane na terenie Hiszpanii i Europy),</a:t>
            </a:r>
            <a:endParaRPr lang="pl-PL" sz="1400"/>
          </a:p>
          <a:p>
            <a:r>
              <a:rPr lang="en-US" sz="1400"/>
              <a:t>W OSJ </a:t>
            </a:r>
            <a:r>
              <a:rPr lang="en-US" sz="1400" i="1"/>
              <a:t>Corduba </a:t>
            </a:r>
            <a:r>
              <a:rPr lang="en-US" sz="1400"/>
              <a:t>oprócz tradycyjnego sposobu nauki języka istnieje także możliwość uczęszczania na zajęcia za pomocą platformy e-learningowej (Program </a:t>
            </a:r>
            <a:r>
              <a:rPr lang="en-US" sz="1400" i="1"/>
              <a:t>That´s English! </a:t>
            </a:r>
            <a:r>
              <a:rPr lang="en-US" sz="1400"/>
              <a:t>dostępny do poziomu średniozaawansowanego).</a:t>
            </a:r>
            <a:endParaRPr lang="pl-PL" sz="1400"/>
          </a:p>
          <a:p>
            <a:r>
              <a:rPr lang="en-US" sz="1400"/>
              <a:t>Usługi proponowane przez OSJ to: 18 wysposażonych sal, biblioteka, czytelnia, salon z telewizorem, dostęp do bezprzewodowego internetu, program zajęć kulturalnych, możliwość uczęszczania w forach, wiadomości tekstowe służce do informacji w nagłych wypadkach, parking dla uczniów.</a:t>
            </a:r>
            <a:r>
              <a:rPr lang="en-US" sz="1400" i="1"/>
              <a:t> </a:t>
            </a:r>
            <a:endParaRPr lang="pl-PL" sz="2800"/>
          </a:p>
        </p:txBody>
      </p:sp>
      <p:pic>
        <p:nvPicPr>
          <p:cNvPr id="29700" name="Picture 2" descr="http://www.eoicordoba.es/images/stories/logmo4na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0"/>
            <a:ext cx="4214812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1428736"/>
            <a:ext cx="8215370" cy="428628"/>
          </a:xfrm>
        </p:spPr>
        <p:txBody>
          <a:bodyPr/>
          <a:lstStyle/>
          <a:p>
            <a:pPr algn="ctr">
              <a:defRPr/>
            </a:pPr>
            <a:r>
              <a:rPr lang="es-ES" sz="2800" dirty="0" smtClean="0">
                <a:solidFill>
                  <a:schemeClr val="tx1"/>
                </a:solidFill>
              </a:rPr>
              <a:t>OFICJALNA SZKOŁA JĘZYKOWA</a:t>
            </a:r>
            <a:r>
              <a:rPr lang="pl-PL" sz="2800" dirty="0" smtClean="0">
                <a:solidFill>
                  <a:schemeClr val="tx1"/>
                </a:solidFill>
              </a:rPr>
              <a:t>„</a:t>
            </a:r>
            <a:r>
              <a:rPr lang="es-ES" sz="2800" i="1" dirty="0" smtClean="0">
                <a:solidFill>
                  <a:schemeClr val="tx1"/>
                </a:solidFill>
              </a:rPr>
              <a:t>CORD</a:t>
            </a:r>
            <a:r>
              <a:rPr lang="pl-PL" sz="2800" i="1" dirty="0" smtClean="0">
                <a:solidFill>
                  <a:schemeClr val="tx1"/>
                </a:solidFill>
              </a:rPr>
              <a:t>U</a:t>
            </a:r>
            <a:r>
              <a:rPr lang="es-ES" sz="2800" i="1" dirty="0" smtClean="0">
                <a:solidFill>
                  <a:schemeClr val="tx1"/>
                </a:solidFill>
              </a:rPr>
              <a:t>BA</a:t>
            </a:r>
            <a:r>
              <a:rPr lang="pl-PL" sz="2800" i="1" dirty="0" smtClean="0">
                <a:solidFill>
                  <a:schemeClr val="tx1"/>
                </a:solidFill>
              </a:rPr>
              <a:t>”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0723" name="Picture 2" descr="C:\Users\HOMER\Documents\prezentacja\po hiszpanii\124CANON\IMG_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25650"/>
            <a:ext cx="3071812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HOMER\Documents\prezentacja\po hiszpanii\124CANON\IMG_0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025650"/>
            <a:ext cx="30956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HOMER\Documents\prezentacja\po hiszpanii\124CANON\IMG_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035175"/>
            <a:ext cx="29051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C:\Users\HOMER\Documents\prezentacja\po hiszpanii\124CANON\IMG_01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071938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 descr="C:\Users\HOMER\Documents\prezentacja\po hiszpanii\124CANON\IMG_01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4071938"/>
            <a:ext cx="28575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7" descr="C:\Users\HOMER\Documents\prezentacja\po hiszpanii\124CANON\IMG_01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4071938"/>
            <a:ext cx="29289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1428736"/>
            <a:ext cx="7929618" cy="428628"/>
          </a:xfrm>
        </p:spPr>
        <p:txBody>
          <a:bodyPr/>
          <a:lstStyle/>
          <a:p>
            <a:pPr algn="ctr">
              <a:defRPr/>
            </a:pPr>
            <a:r>
              <a:rPr lang="es-ES" sz="2800" dirty="0" smtClean="0">
                <a:solidFill>
                  <a:schemeClr val="tx1"/>
                </a:solidFill>
              </a:rPr>
              <a:t>OFICJALNA SZKOŁA JĘZYKOWA</a:t>
            </a:r>
            <a:r>
              <a:rPr lang="pl-PL" sz="2800" dirty="0" smtClean="0">
                <a:solidFill>
                  <a:schemeClr val="tx1"/>
                </a:solidFill>
              </a:rPr>
              <a:t>„</a:t>
            </a:r>
            <a:r>
              <a:rPr lang="es-ES" sz="2800" i="1" dirty="0" smtClean="0">
                <a:solidFill>
                  <a:schemeClr val="tx1"/>
                </a:solidFill>
              </a:rPr>
              <a:t>CORD</a:t>
            </a:r>
            <a:r>
              <a:rPr lang="pl-PL" sz="2800" i="1" dirty="0" smtClean="0">
                <a:solidFill>
                  <a:schemeClr val="tx1"/>
                </a:solidFill>
              </a:rPr>
              <a:t>U</a:t>
            </a:r>
            <a:r>
              <a:rPr lang="es-ES" sz="2800" i="1" dirty="0" smtClean="0">
                <a:solidFill>
                  <a:schemeClr val="tx1"/>
                </a:solidFill>
              </a:rPr>
              <a:t>BA</a:t>
            </a:r>
            <a:r>
              <a:rPr lang="pl-PL" sz="2800" i="1" dirty="0" smtClean="0">
                <a:solidFill>
                  <a:schemeClr val="tx1"/>
                </a:solidFill>
              </a:rPr>
              <a:t>”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1747" name="Picture 2" descr="C:\Users\HOMER\Documents\prezentacja\po hiszpanii\124CANON\IMG_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00250"/>
            <a:ext cx="27622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C:\Users\HOMER\Documents\prezentacja\po hiszpanii\124CANON\IMG_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Users\HOMER\Documents\prezentacja\po hiszpanii\124CANON\IMG_01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2000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C:\Users\HOMER\Documents\prezentacja\po hiszpanii\124CANON\IMG_0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0719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C:\Users\HOMER\Documents\prezentacja\po hiszpanii\124CANON\IMG_0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40719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5" descr="C:\Users\HOMER\Documents\prezentacja\po hiszpanii\124CANON\IMG_01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88" y="40719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28860" y="1500174"/>
            <a:ext cx="6500858" cy="2071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r">
              <a:defRPr/>
            </a:pPr>
            <a:r>
              <a:rPr lang="pl-PL" sz="3200" dirty="0" smtClean="0">
                <a:solidFill>
                  <a:schemeClr val="tx1"/>
                </a:solidFill>
              </a:rPr>
              <a:t>Uniwersytet w Kordobie</a:t>
            </a:r>
            <a:r>
              <a:rPr lang="es-ES" sz="1600" dirty="0" smtClean="0"/>
              <a:t> </a:t>
            </a:r>
            <a:br>
              <a:rPr lang="es-ES" sz="1600" dirty="0" smtClean="0"/>
            </a:br>
            <a:r>
              <a:rPr lang="es-ES" sz="2400" dirty="0" smtClean="0">
                <a:solidFill>
                  <a:schemeClr val="tx1"/>
                </a:solidFill>
              </a:rPr>
              <a:t>Universidad de Córdoba</a:t>
            </a:r>
            <a:r>
              <a:rPr lang="es-ES" sz="1600" dirty="0" smtClean="0">
                <a:solidFill>
                  <a:schemeClr val="tx1"/>
                </a:solidFill>
              </a:rPr>
              <a:t/>
            </a:r>
            <a:br>
              <a:rPr lang="es-ES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es-ES" sz="1600" dirty="0" smtClean="0">
                <a:solidFill>
                  <a:schemeClr val="tx1"/>
                </a:solidFill>
              </a:rPr>
              <a:t>Avd. Medina Azahara, 5</a:t>
            </a:r>
            <a:br>
              <a:rPr lang="es-ES" sz="1600" dirty="0" smtClean="0">
                <a:solidFill>
                  <a:schemeClr val="tx1"/>
                </a:solidFill>
              </a:rPr>
            </a:br>
            <a:r>
              <a:rPr lang="es-ES" sz="1600" dirty="0" smtClean="0">
                <a:solidFill>
                  <a:schemeClr val="tx1"/>
                </a:solidFill>
              </a:rPr>
              <a:t>14071 Córdoba</a:t>
            </a:r>
            <a:br>
              <a:rPr lang="es-ES" sz="1600" dirty="0" smtClean="0">
                <a:solidFill>
                  <a:schemeClr val="tx1"/>
                </a:solidFill>
              </a:rPr>
            </a:br>
            <a:r>
              <a:rPr lang="pl-PL" sz="1600" b="0" dirty="0" smtClean="0">
                <a:solidFill>
                  <a:schemeClr val="tx1"/>
                </a:solidFill>
              </a:rPr>
              <a:t> Email: </a:t>
            </a:r>
            <a:r>
              <a:rPr lang="pl-PL" sz="1600" dirty="0" smtClean="0">
                <a:solidFill>
                  <a:schemeClr val="tx1"/>
                </a:solidFill>
              </a:rPr>
              <a:t>comunica@uco.es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2771" name="Picture 6" descr="http://www.uco.es/imagesn2/banner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1500188"/>
            <a:ext cx="19050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pole tekstowe 5"/>
          <p:cNvSpPr txBox="1">
            <a:spLocks noChangeArrowheads="1"/>
          </p:cNvSpPr>
          <p:nvPr/>
        </p:nvSpPr>
        <p:spPr bwMode="auto">
          <a:xfrm>
            <a:off x="571500" y="3571875"/>
            <a:ext cx="82867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Uniwersytet w Kordobie </a:t>
            </a:r>
            <a:r>
              <a:rPr lang="pl-PL">
                <a:solidFill>
                  <a:schemeClr val="bg1"/>
                </a:solidFill>
              </a:rPr>
              <a:t>jest instytucją publiczną. Zatrudnia 1900 naukowców, którzy kształcą blisko 21000 studentów. </a:t>
            </a:r>
          </a:p>
          <a:p>
            <a:r>
              <a:rPr lang="pl-PL">
                <a:solidFill>
                  <a:schemeClr val="bg1"/>
                </a:solidFill>
              </a:rPr>
              <a:t>Początki funkcjonowania Uniwersytetu sięgają XIX wieku, a krótko przed końcem dyktatury Francisco Franco, został zreformowany.</a:t>
            </a:r>
          </a:p>
          <a:p>
            <a:r>
              <a:rPr lang="pl-PL">
                <a:solidFill>
                  <a:schemeClr val="bg1"/>
                </a:solidFill>
              </a:rPr>
              <a:t>Uniwersytet jest podzielony na 3 części umiejscowione w 3 różnych dzielnicach miasta.</a:t>
            </a:r>
          </a:p>
          <a:p>
            <a:r>
              <a:rPr lang="pl-PL">
                <a:solidFill>
                  <a:schemeClr val="bg1"/>
                </a:solidFill>
              </a:rPr>
              <a:t>Na  uniwersytecie funkcjonuje platforma e-learnigowa, która finansowana jest przez państwo. Dostęp do kursów ma każdy, kto zaloguje się do serwisu.</a:t>
            </a:r>
          </a:p>
          <a:p>
            <a:r>
              <a:rPr lang="pl-PL">
                <a:solidFill>
                  <a:schemeClr val="bg1"/>
                </a:solidFill>
              </a:rPr>
              <a:t>Zarządzanie platformą należy do Uniwersytetu.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428736"/>
            <a:ext cx="8501122" cy="642942"/>
          </a:xfrm>
        </p:spPr>
        <p:txBody>
          <a:bodyPr/>
          <a:lstStyle/>
          <a:p>
            <a:pPr algn="ctr">
              <a:defRPr/>
            </a:pPr>
            <a:r>
              <a:rPr lang="pl-PL" sz="3600" dirty="0" smtClean="0">
                <a:solidFill>
                  <a:schemeClr val="bg1"/>
                </a:solidFill>
              </a:rPr>
              <a:t>Uniwersytet w Kordobie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br>
              <a:rPr lang="es-ES" sz="1800" dirty="0" smtClean="0">
                <a:solidFill>
                  <a:schemeClr val="bg1"/>
                </a:solidFill>
              </a:rPr>
            </a:b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33795" name="Picture 2" descr="C:\Users\HOMER\Documents\prezentacja\po hiszpanii\2013 03 hiszpania Kasia\IMG_3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71688"/>
            <a:ext cx="300037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C:\Users\HOMER\Documents\prezentacja\po hiszpanii\122CANON\IMG_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207168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C:\Users\HOMER\Documents\prezentacja\po hiszpanii\122CANON\IMG_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2071688"/>
            <a:ext cx="29289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C:\Users\HOMER\Documents\prezentacja\po hiszpanii\122CANON\IMG_0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071938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C:\Users\HOMER\Documents\prezentacja\po hiszpanii\122CANON\IMG_00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4054475"/>
            <a:ext cx="2928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C:\Users\HOMER\Documents\prezentacja\po hiszpanii\122CANON\IMG_00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071938"/>
            <a:ext cx="2928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1428736"/>
            <a:ext cx="8501122" cy="642942"/>
          </a:xfrm>
        </p:spPr>
        <p:txBody>
          <a:bodyPr/>
          <a:lstStyle/>
          <a:p>
            <a:pPr algn="ctr">
              <a:defRPr/>
            </a:pPr>
            <a:r>
              <a:rPr lang="pl-PL" sz="3600" dirty="0" smtClean="0">
                <a:solidFill>
                  <a:schemeClr val="bg1"/>
                </a:solidFill>
              </a:rPr>
              <a:t>Uniwersytet w Kordobie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br>
              <a:rPr lang="es-ES" sz="1800" dirty="0" smtClean="0">
                <a:solidFill>
                  <a:schemeClr val="bg1"/>
                </a:solidFill>
              </a:rPr>
            </a:b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34819" name="Picture 2" descr="C:\Users\HOMER\Documents\prezentacja\po hiszpanii\2013 03 hiszpania Kasia\IMG_3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C:\Users\HOMER\Documents\prezentacja\po hiszpanii\2013 03 hiszpania Kasia\IMG_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C:\Users\HOMER\Documents\prezentacja\po hiszpanii\2013 03 hiszpania Kasia\IMG_3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C:\Users\HOMER\Documents\prezentacja\po hiszpanii\122CANON\IMG_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143375"/>
            <a:ext cx="28575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C:\Users\HOMER\Documents\prezentacja\po hiszpanii\122CANON\IMG_0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4143375"/>
            <a:ext cx="2857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C:\Users\HOMER\Documents\prezentacja\po hiszpanii\122CANON\IMG_00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143375"/>
            <a:ext cx="2857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7188" y="1500188"/>
            <a:ext cx="87153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CENTRUM KSZTAŁCENIA NAUCZYCIELI </a:t>
            </a:r>
            <a:r>
              <a:rPr lang="es-ES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LUISA REVUELTA</a:t>
            </a:r>
            <a:endParaRPr lang="pl-PL" sz="2400" b="1" dirty="0"/>
          </a:p>
        </p:txBody>
      </p:sp>
      <p:pic>
        <p:nvPicPr>
          <p:cNvPr id="8195" name="Imagen 1" descr="http://www.arqueocordoba.com/grupoaldia/20110325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2071688"/>
            <a:ext cx="30670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Imagen 4" descr="http://www.ustea.es/sites/default/files/IMAG005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2071688"/>
            <a:ext cx="3143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D:\zdjęcia\hiszpania\124CANON\IMG_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071688"/>
            <a:ext cx="27860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D:\zdjęcia\hiszpania\124CANON\IMG_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0" y="39290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D:\zdjęcia\hiszpania\124CANON\IMG_0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39290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D:\zdjęcia\hiszpania\124CANON\IMG_00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929063"/>
            <a:ext cx="27860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C:\Users\HOMER\Documents\prezentacja\po hiszpanii\125CANON\IMG_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271462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14612" y="1486292"/>
            <a:ext cx="6286544" cy="2014145"/>
          </a:xfrm>
          <a:solidFill>
            <a:schemeClr val="bg1"/>
          </a:solidFill>
        </p:spPr>
        <p:txBody>
          <a:bodyPr/>
          <a:lstStyle/>
          <a:p>
            <a:pPr algn="r">
              <a:defRPr/>
            </a:pPr>
            <a:r>
              <a:rPr lang="pl-PL" sz="3100" dirty="0" smtClean="0">
                <a:solidFill>
                  <a:schemeClr val="tx1"/>
                </a:solidFill>
              </a:rPr>
              <a:t/>
            </a:r>
            <a:br>
              <a:rPr lang="pl-PL" sz="3100" dirty="0" smtClean="0">
                <a:solidFill>
                  <a:schemeClr val="tx1"/>
                </a:solidFill>
              </a:rPr>
            </a:br>
            <a:r>
              <a:rPr lang="pl-PL" sz="3050" dirty="0" smtClean="0">
                <a:solidFill>
                  <a:schemeClr val="tx1"/>
                </a:solidFill>
              </a:rPr>
              <a:t>Wydział EDUKACJI W GRANADZIE</a:t>
            </a:r>
            <a:r>
              <a:rPr lang="es-ES" sz="1600" dirty="0" smtClean="0"/>
              <a:t/>
            </a:r>
            <a:br>
              <a:rPr lang="es-ES" sz="1600" dirty="0" smtClean="0"/>
            </a:br>
            <a:r>
              <a:rPr lang="es-ES" sz="2400" dirty="0" smtClean="0">
                <a:solidFill>
                  <a:schemeClr val="tx1"/>
                </a:solidFill>
              </a:rPr>
              <a:t>consejería de educación granada</a:t>
            </a:r>
            <a:r>
              <a:rPr lang="es-ES" sz="1600" dirty="0" smtClean="0">
                <a:solidFill>
                  <a:schemeClr val="tx1"/>
                </a:solidFill>
              </a:rPr>
              <a:t/>
            </a:r>
            <a:br>
              <a:rPr lang="es-ES" sz="1600" dirty="0" smtClean="0">
                <a:solidFill>
                  <a:schemeClr val="tx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5844" name="Picture 2" descr="http://www.feteugtandalucia.org/files/imagecache/miniatura/files/images/delegacion_grana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485900"/>
            <a:ext cx="24288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C:\Users\HOMER\Documents\prezentacja\po hiszpanii\125CANON\IMG_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3500438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http://laboralescgt.bitacoras.com/delegacioneducaciongra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3500438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1428736"/>
            <a:ext cx="8572560" cy="500066"/>
          </a:xfrm>
        </p:spPr>
        <p:txBody>
          <a:bodyPr/>
          <a:lstStyle/>
          <a:p>
            <a:pPr algn="ctr">
              <a:defRPr/>
            </a:pPr>
            <a:r>
              <a:rPr lang="pl-PL" sz="3100" dirty="0" smtClean="0">
                <a:solidFill>
                  <a:schemeClr val="bg1"/>
                </a:solidFill>
              </a:rPr>
              <a:t>Wydział EDUKACJI W GRANADZIE</a:t>
            </a:r>
            <a:r>
              <a:rPr lang="es-ES" sz="1600" dirty="0" smtClean="0">
                <a:solidFill>
                  <a:schemeClr val="bg1"/>
                </a:solidFill>
              </a:rPr>
              <a:t/>
            </a:r>
            <a:br>
              <a:rPr lang="es-ES" sz="1600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36867" name="Picture 3" descr="C:\Users\HOMER\Documents\prezentacja\po hiszpanii\125CANON\IMG_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C:\Users\HOMER\Documents\prezentacja\po hiszpanii\125CANON\IMG_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92906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C:\Users\HOMER\Documents\prezentacja\po hiszpanii\125CANON\IMG_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C:\Users\HOMER\Documents\prezentacja\po hiszpanii\125CANON\IMG_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214813"/>
            <a:ext cx="264318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C:\Users\HOMER\Documents\prezentacja\po hiszpanii\125CANON\IMG_00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40005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4" descr="C:\Users\HOMER\Documents\prezentacja\po hiszpanii\125CANON\IMG_00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9219" name="Prostokąt 2"/>
          <p:cNvSpPr>
            <a:spLocks noChangeArrowheads="1"/>
          </p:cNvSpPr>
          <p:nvPr/>
        </p:nvSpPr>
        <p:spPr bwMode="auto">
          <a:xfrm>
            <a:off x="395288" y="1484313"/>
            <a:ext cx="8424862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Wicedyrektor: </a:t>
            </a:r>
            <a:r>
              <a:rPr lang="en-GB" sz="1600"/>
              <a:t>Elisa Hidalgo Ruiz </a:t>
            </a:r>
            <a:r>
              <a:rPr lang="pl-PL" sz="1600"/>
              <a:t>, </a:t>
            </a:r>
            <a:r>
              <a:rPr lang="en-GB" sz="1600"/>
              <a:t>Jesús Espinosa Garrido</a:t>
            </a:r>
            <a:r>
              <a:rPr lang="pl-PL" sz="1600"/>
              <a:t> </a:t>
            </a:r>
          </a:p>
          <a:p>
            <a:r>
              <a:rPr lang="pl-PL" sz="1600" b="1"/>
              <a:t>Struktura organizacyjna:</a:t>
            </a:r>
          </a:p>
          <a:p>
            <a:r>
              <a:rPr lang="pl-PL" sz="1600"/>
              <a:t>Dyrektor, wicedyrektor, 24 doradców (w tym doradca zawodowy)</a:t>
            </a:r>
          </a:p>
          <a:p>
            <a:r>
              <a:rPr lang="pl-PL" sz="1600" b="1"/>
              <a:t>Zasady zatrudniania doradców metodycznych: </a:t>
            </a:r>
            <a:r>
              <a:rPr lang="pl-PL" sz="1600"/>
              <a:t>powoływani w drodze konkursu, na max.8 lat</a:t>
            </a:r>
          </a:p>
          <a:p>
            <a:pPr>
              <a:buFontTx/>
              <a:buChar char="-"/>
            </a:pPr>
            <a:r>
              <a:rPr lang="pl-PL" sz="1600"/>
              <a:t> czas pracy - 30 godz. tygodniowo (karty pracy)</a:t>
            </a:r>
          </a:p>
          <a:p>
            <a:r>
              <a:rPr lang="pl-PL" sz="1600" b="1"/>
              <a:t>Wyposażenie ośrodka:</a:t>
            </a:r>
          </a:p>
          <a:p>
            <a:pPr>
              <a:buFontTx/>
              <a:buChar char="-"/>
            </a:pPr>
            <a:r>
              <a:rPr lang="pl-PL" sz="1600"/>
              <a:t>sale konferencyjne wyposażone w notebooki i tablicę interaktywną</a:t>
            </a:r>
          </a:p>
          <a:p>
            <a:pPr>
              <a:buFontTx/>
              <a:buChar char="-"/>
            </a:pPr>
            <a:r>
              <a:rPr lang="pl-PL" sz="1600"/>
              <a:t>wszystkie sale dostosowane do osób niepełnosprawnych</a:t>
            </a:r>
          </a:p>
          <a:p>
            <a:pPr>
              <a:buFontTx/>
              <a:buChar char="-"/>
            </a:pPr>
            <a:r>
              <a:rPr lang="pl-PL" sz="1600"/>
              <a:t>gabinety kadry zarządzającej i doradców</a:t>
            </a:r>
          </a:p>
          <a:p>
            <a:r>
              <a:rPr lang="pl-PL" sz="1600"/>
              <a:t>-biblioteka (materiały dydaktyczne dla nauczycieli  na nośnikach DVD, CD, archiwalne filmy)</a:t>
            </a:r>
          </a:p>
          <a:p>
            <a:r>
              <a:rPr lang="pl-PL" sz="1600" b="1"/>
              <a:t>Formy pracy doradców metodycznych:</a:t>
            </a:r>
          </a:p>
          <a:p>
            <a:pPr>
              <a:buFontTx/>
              <a:buChar char="-"/>
            </a:pPr>
            <a:r>
              <a:rPr lang="pl-PL" sz="1600"/>
              <a:t>wszystkie szkolenia dla nauczycieli są bezpłatne</a:t>
            </a:r>
          </a:p>
          <a:p>
            <a:pPr>
              <a:buFontTx/>
              <a:buChar char="-"/>
            </a:pPr>
            <a:r>
              <a:rPr lang="pl-PL" sz="1600"/>
              <a:t> kursy</a:t>
            </a:r>
          </a:p>
          <a:p>
            <a:pPr>
              <a:buFontTx/>
              <a:buChar char="-"/>
            </a:pPr>
            <a:r>
              <a:rPr lang="pl-PL" sz="1600"/>
              <a:t> samokształcenie (grupy pracy, kształcenie w macierzystych szkołach)</a:t>
            </a:r>
          </a:p>
          <a:p>
            <a:pPr>
              <a:buFontTx/>
              <a:buChar char="-"/>
            </a:pPr>
            <a:r>
              <a:rPr lang="pl-PL" sz="1600"/>
              <a:t> szkolenia obowiązkowe - związane ze zmianami w prawie oświatowym</a:t>
            </a:r>
          </a:p>
          <a:p>
            <a:pPr>
              <a:buFontTx/>
              <a:buChar char="-"/>
            </a:pPr>
            <a:r>
              <a:rPr lang="pl-PL" sz="1600"/>
              <a:t> każdy doradca metodyczny ma pod opieką </a:t>
            </a:r>
            <a:r>
              <a:rPr lang="pl-PL" sz="1600" b="1"/>
              <a:t>od 8 do 15 szkół</a:t>
            </a:r>
            <a:r>
              <a:rPr lang="pl-PL" sz="1600"/>
              <a:t>.</a:t>
            </a:r>
          </a:p>
          <a:p>
            <a:pPr>
              <a:buFontTx/>
              <a:buChar char="-"/>
            </a:pPr>
            <a:r>
              <a:rPr lang="pl-PL" sz="1600"/>
              <a:t> platforma e-learningowa</a:t>
            </a:r>
          </a:p>
          <a:p>
            <a:pPr>
              <a:buFontTx/>
              <a:buChar char="-"/>
            </a:pPr>
            <a:endParaRPr lang="pl-PL"/>
          </a:p>
          <a:p>
            <a:endParaRPr lang="pl-PL"/>
          </a:p>
        </p:txBody>
      </p:sp>
    </p:spTree>
  </p:cSld>
  <p:clrMapOvr>
    <a:masterClrMapping/>
  </p:clrMapOvr>
  <p:transition spd="slow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57188" y="1500188"/>
            <a:ext cx="87868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CENTRUM KSZTAŁCENIA NAUCZYCIELI </a:t>
            </a:r>
            <a:r>
              <a:rPr lang="es-ES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LUISA REVUELTA</a:t>
            </a:r>
            <a:endParaRPr lang="pl-PL" sz="2400" b="1" dirty="0"/>
          </a:p>
        </p:txBody>
      </p:sp>
      <p:pic>
        <p:nvPicPr>
          <p:cNvPr id="10243" name="Picture 2" descr="D:\zdjęcia\hiszpania\124CANON\IMG_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D:\zdjęcia\hiszpania\124CANON\IMG_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D:\zdjęcia\hiszpania\124CANON\IMG_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8688" y="2071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D:\zdjęcia\hiszpania\124CANON\IMG_00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39290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D:\zdjęcia\hiszpania\124CANON\IMG_00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9290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D:\zdjęcia\hiszpania\124CANON\IMG_00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39290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.ak.fbcdn.net/sphotos-h.ak/hphotos-ak-prn1/537922_121999467931299_18702840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8" y="1500188"/>
            <a:ext cx="39703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43174" y="1500174"/>
            <a:ext cx="6429420" cy="2000264"/>
          </a:xfrm>
          <a:solidFill>
            <a:schemeClr val="bg1"/>
          </a:solidFill>
        </p:spPr>
        <p:txBody>
          <a:bodyPr/>
          <a:lstStyle/>
          <a:p>
            <a:pPr algn="r">
              <a:defRPr/>
            </a:pPr>
            <a:r>
              <a:rPr lang="es-ES" sz="3000" dirty="0" smtClean="0">
                <a:solidFill>
                  <a:schemeClr val="tx1"/>
                </a:solidFill>
              </a:rPr>
              <a:t>Szkoła Sztuki </a:t>
            </a:r>
            <a:r>
              <a:rPr lang="es-ES" sz="3000" i="1" dirty="0" smtClean="0">
                <a:solidFill>
                  <a:schemeClr val="tx1"/>
                </a:solidFill>
              </a:rPr>
              <a:t>Dionisio Ortiz</a:t>
            </a:r>
            <a:r>
              <a:rPr lang="pl-PL" sz="3000" i="1" dirty="0" smtClean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2400" dirty="0" smtClean="0"/>
              <a:t> </a:t>
            </a:r>
            <a:r>
              <a:rPr lang="es-ES" sz="2200" dirty="0" smtClean="0">
                <a:solidFill>
                  <a:schemeClr val="accent2">
                    <a:lumMod val="50000"/>
                  </a:schemeClr>
                </a:solidFill>
              </a:rPr>
              <a:t>ESCUELA DE ARTE DIONISIO ORTIZ</a:t>
            </a:r>
            <a:r>
              <a:rPr lang="es-ES" sz="22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</a:rPr>
              <a:t>www.escueladeartedecordobadionisioortiz.com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</a:rPr>
              <a:t>C/Agustín Moreno, 45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</a:rPr>
              <a:t>14002 Córdoba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1400" u="sng" dirty="0" smtClean="0">
                <a:solidFill>
                  <a:schemeClr val="tx2">
                    <a:lumMod val="50000"/>
                  </a:schemeClr>
                </a:solidFill>
              </a:rPr>
              <a:t>escueladeartecordoba@yahoo.es</a:t>
            </a: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500063" y="3500438"/>
            <a:ext cx="842962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/>
              <a:t>Mónica Rivas Lee</a:t>
            </a:r>
            <a:r>
              <a:rPr lang="pl-PL" sz="1400"/>
              <a:t> -</a:t>
            </a:r>
            <a:r>
              <a:rPr lang="es-ES" sz="1400" b="1"/>
              <a:t>Szkoła Sztuki </a:t>
            </a:r>
            <a:r>
              <a:rPr lang="es-ES" sz="1400" b="1" i="1"/>
              <a:t>Dionisio Ortiz </a:t>
            </a:r>
            <a:r>
              <a:rPr lang="es-ES" sz="1400"/>
              <a:t>usytuowana jest w XVIII-wiecznym pałacyku książęcym </a:t>
            </a:r>
            <a:r>
              <a:rPr lang="es-ES" sz="1400" i="1"/>
              <a:t>(Palacio de los Marqueses de Benamejí). </a:t>
            </a:r>
            <a:r>
              <a:rPr lang="es-ES" sz="1400"/>
              <a:t>Szkoła oferuje kilkanaście kursów: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Sztuki rzeźbiarskie (w drewnie, glinie),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Ceramika artystyczna,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Oprawa introligatorska,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Złotnictwo i srebrnictwo,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Stolarstwo artystyczne,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Kaligrafia,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Reprodukcja rzeźb, płaskorzeźb,</a:t>
            </a:r>
            <a:endParaRPr lang="pl-PL" sz="1400"/>
          </a:p>
          <a:p>
            <a:pPr lvl="1">
              <a:buFont typeface="Wingdings" pitchFamily="2" charset="2"/>
              <a:buChar char="ü"/>
            </a:pPr>
            <a:r>
              <a:rPr lang="es-ES" sz="1400"/>
              <a:t>Modelowanie.</a:t>
            </a:r>
            <a:endParaRPr lang="pl-PL" sz="1400"/>
          </a:p>
          <a:p>
            <a:r>
              <a:rPr lang="es-ES" sz="1400"/>
              <a:t>Szkoła jest członkiem Konfederacji Szkół Sztuk Plastycznych (</a:t>
            </a:r>
            <a:r>
              <a:rPr lang="es-ES" sz="1400" i="1"/>
              <a:t>Confederación de Escuelas de Artes Plásticas</a:t>
            </a:r>
            <a:r>
              <a:rPr lang="es-ES" sz="1400"/>
              <a:t>). W szkole uczą się zarówno młodzież jak i osoby dorosłe</a:t>
            </a:r>
            <a:r>
              <a:rPr lang="es-ES"/>
              <a:t>.</a:t>
            </a:r>
            <a:endParaRPr lang="pl-PL"/>
          </a:p>
          <a:p>
            <a:endParaRPr lang="pl-PL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C:\Users\HOMER\Documents\prezentacja\po hiszpanii\122CANON\IMG_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394652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C:\Users\HOMER\Documents\prezentacja\po hiszpanii\122CANON\IMG_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3911600"/>
            <a:ext cx="3000375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C:\Users\HOMER\Documents\prezentacja\po hiszpanii\122CANON\IMG_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38036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C:\Users\HOMER\Documents\prezentacja\po hiszpanii\122CANON\IMG_0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4563" y="1874838"/>
            <a:ext cx="3048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 descr="C:\Users\HOMER\Documents\prezentacja\po hiszpanii\122CANON\IMG_00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3750" y="1857375"/>
            <a:ext cx="29765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 descr="C:\Users\HOMER\Documents\prezentacja\po hiszpanii\122CANON\IMG_00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1857375"/>
            <a:ext cx="29289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4414" y="1357298"/>
            <a:ext cx="6858048" cy="571504"/>
          </a:xfrm>
        </p:spPr>
        <p:txBody>
          <a:bodyPr/>
          <a:lstStyle/>
          <a:p>
            <a:pPr algn="r">
              <a:defRPr/>
            </a:pPr>
            <a:r>
              <a:rPr lang="es-ES" sz="3200" dirty="0" smtClean="0">
                <a:solidFill>
                  <a:schemeClr val="tx1"/>
                </a:solidFill>
              </a:rPr>
              <a:t>Szkoła Sztuki </a:t>
            </a:r>
            <a:r>
              <a:rPr lang="es-ES" sz="3200" i="1" dirty="0" smtClean="0">
                <a:solidFill>
                  <a:schemeClr val="tx1"/>
                </a:solidFill>
              </a:rPr>
              <a:t>Dionisio Ortiz</a:t>
            </a:r>
            <a:r>
              <a:rPr lang="pl-PL" sz="3200" i="1" dirty="0" smtClean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HOMER\Documents\prezentacja\po hiszpanii\122CANON\IMG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857625"/>
            <a:ext cx="307181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4414" y="1357298"/>
            <a:ext cx="6858048" cy="571504"/>
          </a:xfrm>
        </p:spPr>
        <p:txBody>
          <a:bodyPr/>
          <a:lstStyle/>
          <a:p>
            <a:pPr algn="r">
              <a:defRPr/>
            </a:pPr>
            <a:r>
              <a:rPr lang="es-ES" sz="3200" dirty="0" smtClean="0">
                <a:solidFill>
                  <a:schemeClr val="tx1"/>
                </a:solidFill>
              </a:rPr>
              <a:t>Szkoła Sztuki </a:t>
            </a:r>
            <a:r>
              <a:rPr lang="es-ES" sz="3200" i="1" dirty="0" smtClean="0">
                <a:solidFill>
                  <a:schemeClr val="tx1"/>
                </a:solidFill>
              </a:rPr>
              <a:t>Dionisio Ortiz</a:t>
            </a:r>
            <a:r>
              <a:rPr lang="pl-PL" sz="3200" i="1" dirty="0" smtClean="0">
                <a:solidFill>
                  <a:schemeClr val="tx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1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316" name="Picture 4" descr="C:\Users\HOMER\Documents\prezentacja\po hiszpanii\122CANON\IMG_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8573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Users\HOMER\Documents\prezentacja\po hiszpanii\122CANON\IMG_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857375"/>
            <a:ext cx="292893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C:\Users\HOMER\Documents\prezentacja\po hiszpanii\2013 03 hiszpania Kasia\IMG_33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4071938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C:\Users\HOMER\Documents\prezentacja\po hiszpanii\2013 03 hiszpania Kasia\IMG_34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071938"/>
            <a:ext cx="29289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C:\Users\HOMER\Documents\prezentacja\po hiszpanii\2013 03 hiszpania Kasia\IMG_33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18573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6248" y="1500173"/>
            <a:ext cx="4643469" cy="1714512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Hotel </a:t>
            </a:r>
            <a:r>
              <a:rPr lang="pl-PL" sz="3200" i="1" dirty="0" smtClean="0">
                <a:solidFill>
                  <a:schemeClr val="bg1"/>
                </a:solidFill>
              </a:rPr>
              <a:t>**** CORDOBA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			</a:t>
            </a:r>
            <a:r>
              <a:rPr lang="pl-PL" sz="3200" i="1" dirty="0" err="1" smtClean="0">
                <a:solidFill>
                  <a:schemeClr val="bg1"/>
                </a:solidFill>
              </a:rPr>
              <a:t>Exe</a:t>
            </a:r>
            <a:r>
              <a:rPr lang="pl-PL" sz="3200" i="1" dirty="0" smtClean="0">
                <a:solidFill>
                  <a:schemeClr val="bg1"/>
                </a:solidFill>
              </a:rPr>
              <a:t> </a:t>
            </a:r>
            <a:r>
              <a:rPr lang="pl-PL" sz="3200" i="1" dirty="0" err="1" smtClean="0">
                <a:solidFill>
                  <a:schemeClr val="bg1"/>
                </a:solidFill>
              </a:rPr>
              <a:t>Conquistador</a:t>
            </a:r>
            <a:r>
              <a:rPr lang="pl-PL" sz="3200" i="1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tx1"/>
                </a:solidFill>
              </a:rPr>
              <a:t/>
            </a:r>
            <a:br>
              <a:rPr lang="pl-PL" sz="1600" dirty="0" smtClean="0">
                <a:solidFill>
                  <a:schemeClr val="tx1"/>
                </a:solidFill>
              </a:rPr>
            </a:b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292" name="pole tekstowe 8"/>
          <p:cNvSpPr txBox="1">
            <a:spLocks noChangeArrowheads="1"/>
          </p:cNvSpPr>
          <p:nvPr/>
        </p:nvSpPr>
        <p:spPr bwMode="auto">
          <a:xfrm>
            <a:off x="500063" y="3286125"/>
            <a:ext cx="8429625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1450" b="1" dirty="0"/>
              <a:t>Hotel </a:t>
            </a:r>
            <a:r>
              <a:rPr lang="pl-PL" sz="1450" b="1" i="1" dirty="0" err="1"/>
              <a:t>Exe</a:t>
            </a:r>
            <a:r>
              <a:rPr lang="pl-PL" sz="1450" b="1" i="1" dirty="0"/>
              <a:t> </a:t>
            </a:r>
            <a:r>
              <a:rPr lang="pl-PL" sz="1450" b="1" i="1" dirty="0" err="1"/>
              <a:t>Conquistador</a:t>
            </a:r>
            <a:r>
              <a:rPr lang="pl-PL" sz="1450" b="1" dirty="0"/>
              <a:t> </a:t>
            </a:r>
            <a:r>
              <a:rPr lang="pl-PL" sz="1450" dirty="0"/>
              <a:t>jest hotelem 4* z bardzo ładnym, przestronnym patio, gdzie w czasie letnich upałów można wypocząć. W sezonie otwierana jest kawiarnia, gdzie można zamawiać zarówno ciepłe jak i zimne napoje. W hotelu może pomieścić się 220 osób, przeważają Niemcy, Francuzi, Anglicy i Amerykanie. Najwięcej gości hotel przyjmuje w kwietniu i maju (90%) ze względu na konkurs </a:t>
            </a:r>
            <a:r>
              <a:rPr lang="pl-PL" sz="1450" i="1" dirty="0"/>
              <a:t>los </a:t>
            </a:r>
            <a:r>
              <a:rPr lang="pl-PL" sz="1450" i="1" dirty="0" err="1"/>
              <a:t>Patios</a:t>
            </a:r>
            <a:r>
              <a:rPr lang="pl-PL" sz="1450" i="1" dirty="0"/>
              <a:t> </a:t>
            </a:r>
            <a:r>
              <a:rPr lang="pl-PL" sz="1450" i="1" dirty="0" err="1"/>
              <a:t>Cordobeses</a:t>
            </a:r>
            <a:r>
              <a:rPr lang="pl-PL" sz="1450" i="1" dirty="0"/>
              <a:t> </a:t>
            </a:r>
            <a:r>
              <a:rPr lang="pl-PL" sz="1450" dirty="0"/>
              <a:t>oraz największe święto </a:t>
            </a:r>
            <a:r>
              <a:rPr lang="pl-PL" sz="1450" i="1" dirty="0"/>
              <a:t>la </a:t>
            </a:r>
            <a:r>
              <a:rPr lang="pl-PL" sz="1450" i="1" dirty="0" err="1"/>
              <a:t>feria</a:t>
            </a:r>
            <a:r>
              <a:rPr lang="pl-PL" sz="1450" i="1" dirty="0"/>
              <a:t>. </a:t>
            </a:r>
            <a:r>
              <a:rPr lang="pl-PL" sz="1450" dirty="0"/>
              <a:t>W miesiącach letnich ze względu na wysoką temperaturę, oblężenie hotelu decydowanie spada. W miesiącach zimowych zajęcie hotelu wynosi 20%.</a:t>
            </a:r>
          </a:p>
          <a:p>
            <a:pPr>
              <a:defRPr/>
            </a:pPr>
            <a:r>
              <a:rPr lang="pl-PL" sz="1450" dirty="0"/>
              <a:t>Hotel położony jest tuż przy największym zabytku w Kordobie: </a:t>
            </a:r>
            <a:r>
              <a:rPr lang="pl-PL" sz="1450" i="1" dirty="0"/>
              <a:t>la </a:t>
            </a:r>
            <a:r>
              <a:rPr lang="pl-PL" sz="1450" i="1" dirty="0" err="1"/>
              <a:t>Mezquita</a:t>
            </a:r>
            <a:r>
              <a:rPr lang="pl-PL" sz="1450" dirty="0"/>
              <a:t>, na terenie ośrodka (w Sali balowej) można zza szyby podziwiać kilkunastowieczne ruiny z epoki arabskiej. Hotel jest słabo wyposażony, jeśli chodzi o usługi: nie ma basenu, Spa, siłowni. Posiada salę konferencyjną, gdzie odbywają się przyjęcia, spotkania biznesowe, konferencje prasowe. </a:t>
            </a:r>
          </a:p>
          <a:p>
            <a:pPr>
              <a:defRPr/>
            </a:pPr>
            <a:r>
              <a:rPr lang="pl-PL" sz="1450" dirty="0"/>
              <a:t>W hotelu znajdują się: kawiarnia-barek, gdzie serwowane są śniadania oraz restauracja z kuchnią międzynarodową i śródziemnomorską</a:t>
            </a:r>
          </a:p>
        </p:txBody>
      </p:sp>
      <p:pic>
        <p:nvPicPr>
          <p:cNvPr id="14340" name="Picture 2" descr="http://www.execonquistador.com/templates/cadenas/90eurobase2013/images/exe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500188"/>
            <a:ext cx="381158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Niestandardowy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1663</TotalTime>
  <Words>1532</Words>
  <Application>Microsoft Office PowerPoint</Application>
  <PresentationFormat>Pokaz na ekranie (4:3)</PresentationFormat>
  <Paragraphs>133</Paragraphs>
  <Slides>31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40" baseType="lpstr">
      <vt:lpstr>Arial</vt:lpstr>
      <vt:lpstr>Consolas</vt:lpstr>
      <vt:lpstr>Corbel</vt:lpstr>
      <vt:lpstr>Wingdings</vt:lpstr>
      <vt:lpstr>Wingdings 2</vt:lpstr>
      <vt:lpstr>Wingdings 3</vt:lpstr>
      <vt:lpstr>Calibri</vt:lpstr>
      <vt:lpstr>Times New Roman</vt:lpstr>
      <vt:lpstr>Metro</vt:lpstr>
      <vt:lpstr>Slajd 1</vt:lpstr>
      <vt:lpstr>CENTRUM KSZTAŁCENIA NAUCZYCIELI LUISA REVUELTA  www.cepcordoba.org C/Doña Berenguela 2 14006 Córdoba Email: cepco1.ced@juntadeandalucia.es</vt:lpstr>
      <vt:lpstr>Slajd 3</vt:lpstr>
      <vt:lpstr>Slajd 4</vt:lpstr>
      <vt:lpstr>Slajd 5</vt:lpstr>
      <vt:lpstr>Szkoła Sztuki Dionisio Ortiz   ESCUELA DE ARTE DIONISIO ORTIZ   www.escueladeartedecordobadionisioortiz.com C/Agustín Moreno, 45 14002 Córdoba escueladeartecordoba@yahoo.es </vt:lpstr>
      <vt:lpstr>Szkoła Sztuki Dionisio Ortiz     </vt:lpstr>
      <vt:lpstr>Szkoła Sztuki Dionisio Ortiz     </vt:lpstr>
      <vt:lpstr>Hotel **** CORDOBA     Exe Conquistador   </vt:lpstr>
      <vt:lpstr>Hotel****Exe Conquistador CORDOBA   </vt:lpstr>
      <vt:lpstr>Hotel****Exe Conquistador CORDOBA   </vt:lpstr>
      <vt:lpstr>HOTEL ***** PALACIO DEL BAILIO   Córdoba   </vt:lpstr>
      <vt:lpstr>HOTEL PALACIO DEL BAILIO </vt:lpstr>
      <vt:lpstr>HOTEL PALACIO DEL BAILIO </vt:lpstr>
      <vt:lpstr>Szkoła Hotelarstwa i Gastronomii  ESCUELA DE HOSTELERÍA DE CÓRDOBA  www.ehcordoba.com  Email: dirección@ehcordoba.com  </vt:lpstr>
      <vt:lpstr>Szkoła Hotelarstwa i Gastronomii  </vt:lpstr>
      <vt:lpstr>Szkoła Hotelarstwa i Gastronomii  </vt:lpstr>
      <vt:lpstr>Instytut Edukacji Stopnia Średniego  INSTITUTO DE EDUCACIÓN SECUNDARIA GRAN CAPITÁN  www.iesgrancapitan.org  </vt:lpstr>
      <vt:lpstr>Instytut Edukacji Stopnia Średniego  INSTITUTO DE EDUCACIÓN SECUNDARIA GRAN CAPITÁN  www.iesgrancapitan.org  </vt:lpstr>
      <vt:lpstr>Instytut Edukacji Stopnia Średniego  </vt:lpstr>
      <vt:lpstr>Instytut Edukacji Stopnia Średniego  </vt:lpstr>
      <vt:lpstr>Instytut edukacji ponadpodstawowej DORADZTWO ZAWODOWE DLA UCZNIÓW "MAIMONIDES"  Email: esmaimonides@iesmaimonides.com www.iesmaimonides.com   </vt:lpstr>
      <vt:lpstr>Instytut edukacji ponadpodstawowej "MAIMONIDES„  DORADZTWO ZAWODOWE DLA UCZNIÓW  </vt:lpstr>
      <vt:lpstr>OFICJALNA SZKOŁA JĘZYKOWA  „CORDUBA”     </vt:lpstr>
      <vt:lpstr>OFICJALNA SZKOŁA JĘZYKOWA„CORDUBA”     </vt:lpstr>
      <vt:lpstr>OFICJALNA SZKOŁA JĘZYKOWA„CORDUBA”     </vt:lpstr>
      <vt:lpstr>Uniwersytet w Kordobie  Universidad de Córdoba  Avd. Medina Azahara, 5 14071 Córdoba  Email: comunica@uco.es</vt:lpstr>
      <vt:lpstr>Uniwersytet w Kordobie  </vt:lpstr>
      <vt:lpstr>Uniwersytet w Kordobie  </vt:lpstr>
      <vt:lpstr> Wydział EDUKACJI W GRANADZIE consejería de educación granada  </vt:lpstr>
      <vt:lpstr>Wydział EDUKACJI W GRANADZIE  </vt:lpstr>
    </vt:vector>
  </TitlesOfParts>
  <Company>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x</dc:creator>
  <cp:lastModifiedBy>Smoczyński</cp:lastModifiedBy>
  <cp:revision>178</cp:revision>
  <dcterms:created xsi:type="dcterms:W3CDTF">2010-04-20T20:20:03Z</dcterms:created>
  <dcterms:modified xsi:type="dcterms:W3CDTF">2014-05-29T13:23:59Z</dcterms:modified>
</cp:coreProperties>
</file>